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7"/>
  </p:notesMasterIdLst>
  <p:sldIdLst>
    <p:sldId id="256" r:id="rId2"/>
    <p:sldId id="275" r:id="rId3"/>
    <p:sldId id="277" r:id="rId4"/>
    <p:sldId id="278" r:id="rId5"/>
    <p:sldId id="284" r:id="rId6"/>
    <p:sldId id="299" r:id="rId7"/>
    <p:sldId id="283" r:id="rId8"/>
    <p:sldId id="258" r:id="rId9"/>
    <p:sldId id="294" r:id="rId10"/>
    <p:sldId id="295" r:id="rId11"/>
    <p:sldId id="264" r:id="rId12"/>
    <p:sldId id="285" r:id="rId13"/>
    <p:sldId id="296" r:id="rId14"/>
    <p:sldId id="297" r:id="rId15"/>
    <p:sldId id="265" r:id="rId16"/>
    <p:sldId id="266" r:id="rId17"/>
    <p:sldId id="288" r:id="rId18"/>
    <p:sldId id="270" r:id="rId19"/>
    <p:sldId id="287" r:id="rId20"/>
    <p:sldId id="271" r:id="rId21"/>
    <p:sldId id="293" r:id="rId22"/>
    <p:sldId id="298" r:id="rId23"/>
    <p:sldId id="291" r:id="rId24"/>
    <p:sldId id="260" r:id="rId25"/>
    <p:sldId id="29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8" d="100"/>
          <a:sy n="128" d="100"/>
        </p:scale>
        <p:origin x="-113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E3BBD2-7404-4B86-BC95-80F2E00B86E4}" type="datetimeFigureOut">
              <a:rPr lang="en-AU" smtClean="0"/>
              <a:t>3/11/2011</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E49EC9-AAFE-4669-8F59-5BA37A1A3BCE}" type="slidenum">
              <a:rPr lang="en-AU" smtClean="0"/>
              <a:t>‹#›</a:t>
            </a:fld>
            <a:endParaRPr lang="en-AU"/>
          </a:p>
        </p:txBody>
      </p:sp>
    </p:spTree>
    <p:extLst>
      <p:ext uri="{BB962C8B-B14F-4D97-AF65-F5344CB8AC3E}">
        <p14:creationId xmlns:p14="http://schemas.microsoft.com/office/powerpoint/2010/main" val="1679891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i="0" kern="1200" dirty="0" smtClean="0">
                <a:solidFill>
                  <a:schemeClr val="tx1"/>
                </a:solidFill>
                <a:effectLst/>
                <a:latin typeface="+mn-lt"/>
                <a:ea typeface="+mn-ea"/>
                <a:cs typeface="+mn-cs"/>
              </a:rPr>
              <a:t>Wiltshire Horn &amp; </a:t>
            </a:r>
            <a:r>
              <a:rPr lang="en-AU" sz="1200" b="1" i="0" kern="1200" dirty="0" err="1" smtClean="0">
                <a:solidFill>
                  <a:schemeClr val="tx1"/>
                </a:solidFill>
                <a:effectLst/>
                <a:latin typeface="+mn-lt"/>
                <a:ea typeface="+mn-ea"/>
                <a:cs typeface="+mn-cs"/>
              </a:rPr>
              <a:t>Wiltipol</a:t>
            </a:r>
            <a:r>
              <a:rPr lang="en-AU" sz="1200" b="1" i="0" kern="1200" dirty="0" smtClean="0">
                <a:solidFill>
                  <a:schemeClr val="tx1"/>
                </a:solidFill>
                <a:effectLst/>
                <a:latin typeface="+mn-lt"/>
                <a:ea typeface="+mn-ea"/>
                <a:cs typeface="+mn-cs"/>
              </a:rPr>
              <a:t> Sheep</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There is archaeological evidence of Wiltshire Horn-type sheep in the Wiltshire County in England dated back to the Roman occupation. </a:t>
            </a:r>
            <a:r>
              <a:rPr lang="en-AU" sz="1200" b="0" i="0" kern="1200" dirty="0" err="1" smtClean="0">
                <a:solidFill>
                  <a:schemeClr val="tx1"/>
                </a:solidFill>
                <a:effectLst/>
                <a:latin typeface="+mn-lt"/>
                <a:ea typeface="+mn-ea"/>
                <a:cs typeface="+mn-cs"/>
              </a:rPr>
              <a:t>Wiltipols</a:t>
            </a:r>
            <a:r>
              <a:rPr lang="en-AU" sz="1200" b="0" i="0" kern="1200" dirty="0" smtClean="0">
                <a:solidFill>
                  <a:schemeClr val="tx1"/>
                </a:solidFill>
                <a:effectLst/>
                <a:latin typeface="+mn-lt"/>
                <a:ea typeface="+mn-ea"/>
                <a:cs typeface="+mn-cs"/>
              </a:rPr>
              <a:t> have been developed in Australia and are a horn-less variation of </a:t>
            </a:r>
            <a:r>
              <a:rPr lang="en-AU" sz="1200" b="0" i="0" kern="1200" dirty="0" err="1" smtClean="0">
                <a:solidFill>
                  <a:schemeClr val="tx1"/>
                </a:solidFill>
                <a:effectLst/>
                <a:latin typeface="+mn-lt"/>
                <a:ea typeface="+mn-ea"/>
                <a:cs typeface="+mn-cs"/>
              </a:rPr>
              <a:t>Wiltshires</a:t>
            </a:r>
            <a:r>
              <a:rPr lang="en-AU" sz="1200" b="0" i="0" kern="1200" dirty="0" smtClean="0">
                <a:solidFill>
                  <a:schemeClr val="tx1"/>
                </a:solidFill>
                <a:effectLst/>
                <a:latin typeface="+mn-lt"/>
                <a:ea typeface="+mn-ea"/>
                <a:cs typeface="+mn-cs"/>
              </a:rPr>
              <a:t>.</a:t>
            </a:r>
          </a:p>
          <a:p>
            <a:r>
              <a:rPr lang="en-AU" sz="1200" b="1" i="0" kern="1200" dirty="0" smtClean="0">
                <a:solidFill>
                  <a:schemeClr val="tx1"/>
                </a:solidFill>
                <a:effectLst/>
                <a:latin typeface="+mn-lt"/>
                <a:ea typeface="+mn-ea"/>
                <a:cs typeface="+mn-cs"/>
              </a:rPr>
              <a:t>Wessex Saddleback Pigs</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Wessex Saddlebacks have attracted a lot of attention in the media lately being one of the most popular rare breeds for small landholders. Being the most sentient of animals, pork meat most reflects how an animal is raised and dispatched.</a:t>
            </a:r>
          </a:p>
          <a:p>
            <a:r>
              <a:rPr lang="en-AU" sz="1200" b="1" i="0" kern="1200" dirty="0" smtClean="0">
                <a:solidFill>
                  <a:schemeClr val="tx1"/>
                </a:solidFill>
                <a:effectLst/>
                <a:latin typeface="+mn-lt"/>
                <a:ea typeface="+mn-ea"/>
                <a:cs typeface="+mn-cs"/>
              </a:rPr>
              <a:t>Jersey Cow</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Jersey cows are not classified as a rare breed, but are now not commonly chosen for commercial dairies due to their lower rate of production compared with Holstein Friesian crosses. However, Jersey milk has the highest level of milk solids and butterfat of any breed of cattle.</a:t>
            </a:r>
          </a:p>
          <a:p>
            <a:r>
              <a:rPr lang="en-AU" sz="1200" b="1" i="0" kern="1200" dirty="0" smtClean="0">
                <a:solidFill>
                  <a:schemeClr val="tx1"/>
                </a:solidFill>
                <a:effectLst/>
                <a:latin typeface="+mn-lt"/>
                <a:ea typeface="+mn-ea"/>
                <a:cs typeface="+mn-cs"/>
              </a:rPr>
              <a:t>Silver Grey Dorking Chickens</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Dorking chickens were said to have been brought to Britain by the Romans in about AD30. This five-toed heavy breed has always been known for its table qualities, is friendly, easily tamed and are a good egg layer for a specific meat breed.</a:t>
            </a:r>
          </a:p>
          <a:p>
            <a:r>
              <a:rPr lang="en-AU" sz="1200" b="1" i="0" kern="1200" dirty="0" smtClean="0">
                <a:solidFill>
                  <a:schemeClr val="tx1"/>
                </a:solidFill>
                <a:effectLst/>
                <a:latin typeface="+mn-lt"/>
                <a:ea typeface="+mn-ea"/>
                <a:cs typeface="+mn-cs"/>
              </a:rPr>
              <a:t>Aylesbury Ducks</a:t>
            </a:r>
            <a:r>
              <a:rPr lang="en-AU" sz="1200" b="0" i="0" kern="1200" dirty="0" smtClean="0">
                <a:solidFill>
                  <a:schemeClr val="tx1"/>
                </a:solidFill>
                <a:effectLst/>
                <a:latin typeface="+mn-lt"/>
                <a:ea typeface="+mn-ea"/>
                <a:cs typeface="+mn-cs"/>
              </a:rPr>
              <a:t/>
            </a:r>
            <a:br>
              <a:rPr lang="en-AU" sz="1200" b="0" i="0" kern="1200" dirty="0" smtClean="0">
                <a:solidFill>
                  <a:schemeClr val="tx1"/>
                </a:solidFill>
                <a:effectLst/>
                <a:latin typeface="+mn-lt"/>
                <a:ea typeface="+mn-ea"/>
                <a:cs typeface="+mn-cs"/>
              </a:rPr>
            </a:br>
            <a:r>
              <a:rPr lang="en-AU" sz="1200" b="0" i="0" kern="1200" dirty="0" smtClean="0">
                <a:solidFill>
                  <a:schemeClr val="tx1"/>
                </a:solidFill>
                <a:effectLst/>
                <a:latin typeface="+mn-lt"/>
                <a:ea typeface="+mn-ea"/>
                <a:cs typeface="+mn-cs"/>
              </a:rPr>
              <a:t>The pink-billed Aylesbury duck developed in the early 18th century is fast growing and are said to be the table duck of choice. One of the largest breeds of domestic ducks they can be ready for the table in about eight weeks, weighing somewhere in the vicinity of 4 to 6 kg.</a:t>
            </a:r>
          </a:p>
          <a:p>
            <a:endParaRPr lang="en-AU" dirty="0"/>
          </a:p>
        </p:txBody>
      </p:sp>
      <p:sp>
        <p:nvSpPr>
          <p:cNvPr id="4" name="Slide Number Placeholder 3"/>
          <p:cNvSpPr>
            <a:spLocks noGrp="1"/>
          </p:cNvSpPr>
          <p:nvPr>
            <p:ph type="sldNum" sz="quarter" idx="10"/>
          </p:nvPr>
        </p:nvSpPr>
        <p:spPr/>
        <p:txBody>
          <a:bodyPr/>
          <a:lstStyle/>
          <a:p>
            <a:fld id="{7FE49EC9-AAFE-4669-8F59-5BA37A1A3BCE}" type="slidenum">
              <a:rPr lang="en-AU" smtClean="0"/>
              <a:t>8</a:t>
            </a:fld>
            <a:endParaRPr lang="en-AU"/>
          </a:p>
        </p:txBody>
      </p:sp>
    </p:spTree>
    <p:extLst>
      <p:ext uri="{BB962C8B-B14F-4D97-AF65-F5344CB8AC3E}">
        <p14:creationId xmlns:p14="http://schemas.microsoft.com/office/powerpoint/2010/main" val="1074858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473406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1379968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6720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985087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867E3B-124C-40C3-ABCC-309388FCF1CD}" type="datetimeFigureOut">
              <a:rPr lang="en-AU" smtClean="0"/>
              <a:t>3/11/2011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106850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A8867E3B-124C-40C3-ABCC-309388FCF1CD}" type="datetimeFigureOut">
              <a:rPr lang="en-AU" smtClean="0"/>
              <a:t>3/11/2011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2968405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A8867E3B-124C-40C3-ABCC-309388FCF1CD}" type="datetimeFigureOut">
              <a:rPr lang="en-AU" smtClean="0"/>
              <a:t>3/11/2011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150761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A8867E3B-124C-40C3-ABCC-309388FCF1CD}" type="datetimeFigureOut">
              <a:rPr lang="en-AU" smtClean="0"/>
              <a:t>3/11/2011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896993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867E3B-124C-40C3-ABCC-309388FCF1CD}" type="datetimeFigureOut">
              <a:rPr lang="en-AU" smtClean="0"/>
              <a:t>3/11/2011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2814919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867E3B-124C-40C3-ABCC-309388FCF1CD}" type="datetimeFigureOut">
              <a:rPr lang="en-AU" smtClean="0"/>
              <a:t>3/11/2011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147646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867E3B-124C-40C3-ABCC-309388FCF1CD}" type="datetimeFigureOut">
              <a:rPr lang="en-AU" smtClean="0"/>
              <a:t>3/11/2011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E6B2944-C98F-40D8-8587-C13D9B94B105}" type="slidenum">
              <a:rPr lang="en-AU" smtClean="0"/>
              <a:t>‹#›</a:t>
            </a:fld>
            <a:endParaRPr lang="en-AU"/>
          </a:p>
        </p:txBody>
      </p:sp>
    </p:spTree>
    <p:extLst>
      <p:ext uri="{BB962C8B-B14F-4D97-AF65-F5344CB8AC3E}">
        <p14:creationId xmlns:p14="http://schemas.microsoft.com/office/powerpoint/2010/main" val="3995905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867E3B-124C-40C3-ABCC-309388FCF1CD}" type="datetimeFigureOut">
              <a:rPr lang="en-AU" smtClean="0"/>
              <a:t>3/11/2011</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6B2944-C98F-40D8-8587-C13D9B94B105}" type="slidenum">
              <a:rPr lang="en-AU" smtClean="0"/>
              <a:t>‹#›</a:t>
            </a:fld>
            <a:endParaRPr lang="en-AU"/>
          </a:p>
        </p:txBody>
      </p:sp>
    </p:spTree>
    <p:extLst>
      <p:ext uri="{BB962C8B-B14F-4D97-AF65-F5344CB8AC3E}">
        <p14:creationId xmlns:p14="http://schemas.microsoft.com/office/powerpoint/2010/main" val="4159289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1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53.jpeg"/></Relationships>
</file>

<file path=ppt/slides/_rels/slide1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gif"/><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9.jpeg"/></Relationships>
</file>

<file path=ppt/slides/_rels/slide1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5" Type="http://schemas.openxmlformats.org/officeDocument/2006/relationships/image" Target="../media/image64.jpeg"/><Relationship Id="rId4" Type="http://schemas.openxmlformats.org/officeDocument/2006/relationships/image" Target="../media/image63.jpeg"/></Relationships>
</file>

<file path=ppt/slides/_rels/slide1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1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 Id="rId5" Type="http://schemas.openxmlformats.org/officeDocument/2006/relationships/image" Target="../media/image72.jpeg"/><Relationship Id="rId4" Type="http://schemas.openxmlformats.org/officeDocument/2006/relationships/image" Target="../media/image7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openxmlformats.org/officeDocument/2006/relationships/image" Target="../media/image79.jpeg"/><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7.xml"/><Relationship Id="rId6" Type="http://schemas.openxmlformats.org/officeDocument/2006/relationships/image" Target="../media/image77.gif"/><Relationship Id="rId5" Type="http://schemas.openxmlformats.org/officeDocument/2006/relationships/image" Target="../media/image76.jpeg"/><Relationship Id="rId4" Type="http://schemas.openxmlformats.org/officeDocument/2006/relationships/image" Target="../media/image75.jpeg"/><Relationship Id="rId9" Type="http://schemas.openxmlformats.org/officeDocument/2006/relationships/image" Target="../media/image80.jpeg"/></Relationships>
</file>

<file path=ppt/slides/_rels/slide21.xml.rels><?xml version="1.0" encoding="UTF-8" standalone="yes"?>
<Relationships xmlns="http://schemas.openxmlformats.org/package/2006/relationships"><Relationship Id="rId8" Type="http://schemas.openxmlformats.org/officeDocument/2006/relationships/image" Target="../media/image85.jpeg"/><Relationship Id="rId13" Type="http://schemas.openxmlformats.org/officeDocument/2006/relationships/image" Target="../media/image90.jpeg"/><Relationship Id="rId3" Type="http://schemas.openxmlformats.org/officeDocument/2006/relationships/hyperlink" Target="http://www.gordonstoun.org.uk/index.php?page=drama-2" TargetMode="External"/><Relationship Id="rId7" Type="http://schemas.openxmlformats.org/officeDocument/2006/relationships/image" Target="../media/image84.jpeg"/><Relationship Id="rId12" Type="http://schemas.openxmlformats.org/officeDocument/2006/relationships/image" Target="../media/image89.jpeg"/><Relationship Id="rId2" Type="http://schemas.openxmlformats.org/officeDocument/2006/relationships/hyperlink" Target="http://www.gordonstoun.org.uk/index.php?page=music-2" TargetMode="External"/><Relationship Id="rId1" Type="http://schemas.openxmlformats.org/officeDocument/2006/relationships/slideLayout" Target="../slideLayouts/slideLayout7.xml"/><Relationship Id="rId6" Type="http://schemas.openxmlformats.org/officeDocument/2006/relationships/image" Target="../media/image83.jpeg"/><Relationship Id="rId11" Type="http://schemas.openxmlformats.org/officeDocument/2006/relationships/image" Target="../media/image88.jpeg"/><Relationship Id="rId5" Type="http://schemas.openxmlformats.org/officeDocument/2006/relationships/image" Target="../media/image82.jpeg"/><Relationship Id="rId15" Type="http://schemas.openxmlformats.org/officeDocument/2006/relationships/image" Target="../media/image92.jpeg"/><Relationship Id="rId10" Type="http://schemas.openxmlformats.org/officeDocument/2006/relationships/image" Target="../media/image87.jpeg"/><Relationship Id="rId4" Type="http://schemas.openxmlformats.org/officeDocument/2006/relationships/image" Target="../media/image81.jpeg"/><Relationship Id="rId9" Type="http://schemas.openxmlformats.org/officeDocument/2006/relationships/image" Target="../media/image86.jpeg"/><Relationship Id="rId14" Type="http://schemas.openxmlformats.org/officeDocument/2006/relationships/image" Target="../media/image91.jpeg"/></Relationships>
</file>

<file path=ppt/slides/_rels/slide22.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94.jpeg"/><Relationship Id="rId7" Type="http://schemas.openxmlformats.org/officeDocument/2006/relationships/image" Target="../media/image98.jpeg"/><Relationship Id="rId2" Type="http://schemas.openxmlformats.org/officeDocument/2006/relationships/image" Target="../media/image93.jpeg"/><Relationship Id="rId1" Type="http://schemas.openxmlformats.org/officeDocument/2006/relationships/slideLayout" Target="../slideLayouts/slideLayout7.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2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7.xml"/><Relationship Id="rId6" Type="http://schemas.openxmlformats.org/officeDocument/2006/relationships/image" Target="../media/image104.gif"/><Relationship Id="rId5" Type="http://schemas.openxmlformats.org/officeDocument/2006/relationships/image" Target="../media/image103.jpeg"/><Relationship Id="rId4" Type="http://schemas.openxmlformats.org/officeDocument/2006/relationships/image" Target="../media/image102.jpeg"/></Relationships>
</file>

<file path=ppt/slides/_rels/slide24.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110.jpeg"/><Relationship Id="rId2" Type="http://schemas.openxmlformats.org/officeDocument/2006/relationships/image" Target="../media/image105.jpeg"/><Relationship Id="rId1" Type="http://schemas.openxmlformats.org/officeDocument/2006/relationships/slideLayout" Target="../slideLayouts/slideLayout7.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eg"/></Relationships>
</file>

<file path=ppt/slides/_rels/slide2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7.xml"/><Relationship Id="rId6" Type="http://schemas.openxmlformats.org/officeDocument/2006/relationships/image" Target="../media/image115.jpeg"/><Relationship Id="rId5" Type="http://schemas.openxmlformats.org/officeDocument/2006/relationships/image" Target="../media/image114.gif"/><Relationship Id="rId4" Type="http://schemas.openxmlformats.org/officeDocument/2006/relationships/image" Target="../media/image113.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branimirphoto.ca/stock/images/canada/atlantic/NS-1309-43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88640"/>
            <a:ext cx="5734050" cy="39528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hompson Rivers University in Kamloops, British Columbia, Canada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068960"/>
            <a:ext cx="5600700" cy="36385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t0.gstatic.com/images?q=tbn:ANd9GcTf0GT1xTiOS39cIbGrUj4X1hmkR5cKHJO7T6RSPW4AZup5efLqY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22040"/>
            <a:ext cx="2448272" cy="244827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12160" y="4365104"/>
            <a:ext cx="2880320" cy="1077218"/>
          </a:xfrm>
          <a:prstGeom prst="rect">
            <a:avLst/>
          </a:prstGeom>
          <a:noFill/>
        </p:spPr>
        <p:txBody>
          <a:bodyPr wrap="square" rtlCol="0">
            <a:spAutoFit/>
          </a:bodyPr>
          <a:lstStyle/>
          <a:p>
            <a:pPr algn="ctr"/>
            <a:r>
              <a:rPr lang="en-AU" sz="2400" b="1" dirty="0" smtClean="0"/>
              <a:t>TIMBERTOP SCHOOL</a:t>
            </a:r>
          </a:p>
          <a:p>
            <a:pPr algn="ctr"/>
            <a:r>
              <a:rPr lang="en-AU" sz="2000" b="1" dirty="0" smtClean="0"/>
              <a:t>SOUTH WEST </a:t>
            </a:r>
          </a:p>
          <a:p>
            <a:pPr algn="ctr"/>
            <a:r>
              <a:rPr lang="en-AU" sz="2000" b="1" dirty="0" smtClean="0"/>
              <a:t>WESTERN AUSTRALIA</a:t>
            </a:r>
            <a:endParaRPr lang="en-AU" sz="2000" b="1" dirty="0"/>
          </a:p>
        </p:txBody>
      </p:sp>
    </p:spTree>
    <p:extLst>
      <p:ext uri="{BB962C8B-B14F-4D97-AF65-F5344CB8AC3E}">
        <p14:creationId xmlns:p14="http://schemas.microsoft.com/office/powerpoint/2010/main" val="35941039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 descr="data:image/jpg;base64,/9j/4AAQSkZJRgABAQAAAQABAAD/2wCEAAkGBhQSERUUEhMWFRUVGRoaGBgYGBgYHBsYIBoYGBkYGBgaHCceGh8kGhgXIC8gIycpLCwsGB4xNTAqNSYrLCkBCQoKDgwOGg8PGiwkHyQpLCwqNDApLCwsLSwsLCwsMCwsKiwsLCwvLCwpLCwsLCwsLCksLCwsLCwsKiksLCwsLP/AABEIAMkA+wMBIgACEQEDEQH/xAAcAAACAwEBAQEAAAAAAAAAAAAFBgMEBwIBAAj/xABAEAACAQIFAgUCBAQFAgUFAQABAhEDIQAEBRIxQVEGEyJhcTKBFEKRoSOxwdEHUmLw8RXhJDNygqJDU5Kywhb/xAAaAQADAQEBAQAAAAAAAAAAAAACAwQFAQAG/8QAMhEAAgEDAwIDBgYDAQEAAAAAAQIAAxEhBBIxQVETYfAicYGRodEFFCMyscFC4fFSFf/aAAwDAQACEQMRAD8AT8tlHAlZJBERNryLdOB+uCbarUPmyysaqhKjQJKiJUE8cCYHTHuXrrTo1EEh3hZH+XkrPuTEe2K9SpIWFCkKQxE+r1EhiPywCF7Wxn2D4IxEDIJEPaL+GZQc07gyYp00gssAqS0woM/sYxbr6hSaqTRpFKe1V2ALfaAST03EyJngzbATTKjAmaXmeZFMEi4ZmCqyMeGn0i8E2ONDyLUM0ivQpqF8sFjtXdTW4FMxIRzBFjKgE8xjP1VepTG1Rj+I+nR3LvtiKue1Wtm2201KLRaVCvdNoC3qEgQImbfVEm2PMpTp1vqpKKxIkWQVCbWE7VfrtsG6Q1ixjQUChAIQGdo7/wB/e8Y51gUaVEqEUVDIAMyVYkwxkEiPexA6gYVoayuxSn0F4ZZevEVl1fM5OqFDsqwyqr+pVJMxtNp6j4PuMPeSyYp6fUzVUTVamdp52gjapg+5meYwkZ1xW2SfWsDzGPCmIFYfmAMfxLx+YT6iZpeK3XLPkW21Kv0LtDDaty5cnqDF7AT2XF7U6dMm65Iwbdc/eBTpl2AWDMvpdSoKu0ElATAMkmwt3gNJi/T8wwT0nRKq0/MrCJMIpA3cEkmRIkCAD+nXFLUM2MpVy1WjVSpCkhBaQVhy3X1EnpbavO3DD4kzT1aNGvQfbKytOxb1AyxEwIFuszjK3PuG39tufd94yoQTtHA4+8G+jfsYi1yoK7u4AHPUXjgzgONdoPVNJGYup9UpCkj6lVpkxcTA4MThTzqVstmalSzVKsuSQLgkuvqNlAsLdQRcWxQpZt6k1RtR/VOw7ZLbUJQXUE3m46nH0VLSFgGGQRi0mZRY95oWSoNVqbEYbjYCQDME3M2Ij7zYYDZtfNzYpAmCyp8An1ftOAVGtU2moB5ZpQSQ5WqxndYTLbSJB455jBLwbTq19QQo6lgWq1JHCmVaDNyNwA4uwwurpvCVqhbgH4SnSlUbd5YjB4k0GqS5QFlZt4gG1oCc9BYYUdQyhpEK/wBTDcR/lBNh82/fGw53U6GXC+c4XcYBib+8cYTvE+nLVLHerQDDgWAue98Y9LUgKGtz1k7qBFrwzlPPzCISABJY9hP/AHw05Dx0tFTlWopUSmzqpImV3NwRfjrhTyekuitUDrtIZRBuTxEYgIVbGDBncBB/XFK1L1CQcWtAXHEe6XiH8VCU6IpASJkvzBujTvPp2x1DtOONa196VJyWUwD9NNUkm02AgyZnCpp+rKlRCCZDrBmLzAn7wcE9YLPtT6ncgAdyTCj7sR+mGVdwqrtOLZlGnU1HCnv9J94Y1Ws5qig5p0wEFRwktAFlQMNszuMm45wQ1DTE87bR2LuQEmtud6hCs5O4/pFhI+MS6UvlU/KWCFtI/MfzOPk/tGKebNNXDtdwsAG4gMJJ+xI46+2JWYvUxgfz6+kdqKm5jbiWMlk6jhSE2pYl2AVAYEsQCQYjkmOk2xMfEFKhqSCjV3UjC1apCuWJ/KGiAgbZcf6rmMHqfiKgVHrQAxIJBAPIsff+WFbXvDZNSpWy6IaLL5noHpAAAdRHWZMQLE9sTpXpvdKq2vj1frJCLZXmNmv52k6FS6B+gJvwbxz0N/74W9JWklV6yTKKWBm/BmxIsffvhUzVYk7pk9TM/F8eZCuzttJFx1tHY4fpNN+XQbTAL3M+zeYNWoWYkybyeB2HYfbpiXLSCuwergRe5MAR3ni2JauRkKEUenfuImT9MT0M3iO5wR8NUENZDV+lTuvYAyCCfYQTi6pXVVJ7Qdpjz4b1RkyTfiDAVJuRKSxC26Ai4HTaRjLdXzhrVmqqANxFj3gCTPxfB/xJrLZguyAojBAUBkHYXIY2HO84DahpLUkouzrFVSwANwBH1fMjA0nJQbvXl8ITSzltCp0Vq1swy1BTA2U0YqHdoA9ZE2uYA6dsLr5xZNiPaZw3aZq9POUUyLL5HqBDr69xAY7SDESYvJvhKqgqYYbSOVYEEfINxhtFyWYNz/Xf538+8Fx2ms5XwJlWWSKssoF3jaepWBef9UgducLGeyVLKZtG/wDM8urDKQpBoiPTcfUQWFsauuREi5EdMZf4i0fMGtVdqTbZ3SCGsTAuCZPtzj5/T6ms9QszY6CWo4psGAx190NZTOCmGy7L6VJNM23hH9aWkq6lSrBT+a8yAce66j5ZKdahWek11KkhlqFjuLVF6seCSDwvFzgRlcs1fyqbnyqtIClLg/Qx3Utw5G0krP8AqTF3xPopFZUvCxc9ff7402sTvBMY5qUG9njp2M4bxs4YCrSWlMXG4qxHWJ49gbYteN0TyqNVXUmosekzIBJkdIExgxkdKRqQp1FDL1B/n7H3GEfWfDNShSepbywxIUNuKybT7fHXnriXSMi1t1rE498CrsdCQLHt0gdM4QRtMOth2YEcH56g4LZHMp5gNVQoVkKkMwIVT6Q0epkEEdxHUCAB0xQZqv8ASo+/vHc9B7nE+VzDPUFRht4i0gCREdSAJtjXar34nU/Rpg9W48h3+PSaL450mlWydPM5cLNOogsAJRiFKmBxJU2tHBgzgRm8wA0q0iSJsJAMSe3A/liq+SpVDvy/mVaYYtVplFRtzFroFEMPSWKLAA7ni5rmnJToI1GHWtFSm9iQIIamYMESVNwIuOcQVaYIATgTpuFB6RG8Sau1Wq4YQEU7AJ9V4jsGMlpjoBHXFHS0AeDUCIDBchrKBPqUC4mQZIN5PGJNZyiCvuDsALruCiWgSP13demKNagxXdvAVgtvYwAS03Nxawi3TH1NBFWmBT7C3liSM1z7UlqUDThg5LQQSViwgkRJtBjDJ4L1sZc1KdILTLxNQoWIEenrO0ST9+sYXsvp9J6yJUlDUKlG+vahqbZsBKhQ82mR98MlMinTNuEInki31D3HM/tib8Rqp4fhuL36evO3kYK+zkSTW9PKVSHqq7MSZBmT1+DihUzjqnlmCoNr8f8AbArK0mrP/DEXF2PX3JxfqaVUqVTv/hqLEyD87e84hpspTbUzbPaK2m9xJEzoNgu0dACSJ6mCZvjqjkmZjtgkczEfcfGCtPw+pJqBX8uyib/qR1+Bizl8jBhacC3xHc/5px7bRKmoOJ1tym0SU0+rvZVUkq0EiwBHF+Bg/kM41JTWqEu6+kbjM1HmTPZE3m3BKYtZ3NQXAEQYM2M/Hx1xTpZfeqhmgEk/rH9lH2xPvvgzRpfpUWqdTgf3LlbWiiIwZC7LOwD6BNtxHfmOcDMxmGqEs5kxFhHAPTE2ZySBgBK8DmQ3HPzEffB3PeEK1GmGbZdtsA8CAd026kiPYHrgHZaBAewJ4khIYezAeXBsbDt8cfrOL+XztRCWSoytEyCRJFwTBxVdxTswBAsOhnvY/tgs4BQU0AZXVSxgAkm49RuInAVAGszDBgLngxeZCxPHqngdebAcDnEDU9p5/pHtGO8xUCltvEnaZn0iQDMCZ+BiETeOPfDyJzpCOVzVx6oE9RP+5wTroygmfTwbjt/I4CZVGeygk9gCTa5MDsJwXo1FK7WvAHY2Ikcfe3NsT1k22YQ1NxYz1KBZSAJJHz0wuZqiVO08rbvHtGNC0rTmXLtVIhYIRu/37i/6YB5bSaDMN4ciZY7okdfvycCtcX9oTppmw84oU6ZDSLRHWMWK7+YxeqN7nljuk9L37YZvFWSylIJ+GQncCx3O5O2YW0WkhrcjbhX88dsaFCotVbi/xiWG02M/RVcbmMiCOCDY/OBaK24yOuLiOdszilW1amrQSdx6ATPxj4ttTVrXUKM/OXmLHjKl5VVK0Qrg0ahHUESrfIuf/YMRr4hTM5dXzCstSmTSZgYG8XVveefk/GCXiDL/AIygKKl6bsdygXBZejjbO2eoIgxzwVHTtDrV6RoI22rSaKtN7btrELFjdZi5uAPbH0empvTpBanMrYbqGeV9D7RryOrjygSeRinmPEVFaZWsd3mBl2c7rG3sOkmwkYGbWSo9J7FDB7fI9iMLfiAhqm0GAoix6m5v07fbCF06kkMZLTp7muxwMmT19MYUVCrZk3KIJhVP1fpJk2hgTfFKlX9O2II6ftb7YPaJrtehlqz7EqLKou+8SCCAv5lACemwv84qUdMXNUn8hHSvSXeylt29LBinpEFW/JeVPJIvUADCLrWJDY7eXl7oR8Iak9EVXpKN8rLNxsAYx2ktF/YDribV9isKtJi4aWqrtCgMTdqa8dJI6/OCWS1ClmtPp0qQ2vSqMWpLJ2hjUYQTyIYQx98BdNqCs1Ty2UmkvqDekTyAP16cd74M/pse0XkdPfA3iaoHpU3DLtDGFN927aJA4m1/+2FlKqU9hRTuHQSSCRJO2YWDxx7YYNd0sKWcXpvJC9Fb7WPW/wAHpgPSyieZDVVp+lwYDOWqRuVAOABAJMixMSSBjd0j/ogr3+UVUQBrdPXMMablxmXYt9bEVFRAgl1QlySeZUVGKqBLEdsWHkq2wS20x1HHX2wH0UNl6q1KsMilahIYAGkz7NoBIjhlI+Z7kkK7eWxCsfSQYnbB6EjkRHzGIfxVSWU3+HrvPUqbMDtF5S0NIoyYABJn27nDb4V05a7neDG2VHE3iT/bCjk1GxUKuVUy0CJvwZ6YZPDviynRr1DVWqWeFUKAQEXgR1Mk/tiCqlwSDmGEdbXEZ9R1L8ONiLCkEe0mwwIy1JmsoPq9NId3tb2/zfY448TePqNSkUo0qu5hYsgUC/eZ/TFFfEop0HePX5cUxtYCnULiWVurAQZsIt0Mqo0TYCF4Lk2tKmuNvzLhYcJeoQPSdpAYmOFn0/8AOBuo6qXd2UAbiT6RCj2UdBjzK6pFJwqE+dALXHpUyAI5k7iZ9u2K1CkGb0i3+7+2KlpgtZuBxO6pxcU04GPvOstlS5mb/wC74N5TN5haYoiqppyT6oJBJliDyZv1xWr1BRpswUMfpHq23PBFrxBMWwD/ABrOZZsVstNhtZb2kNjfENVwhbc7ekWief64JZnV0OT8uiu28Ox5ImQqHoIi/N8AqOnswEcHg+2LeYIVdqiyj9esk9Z/riDUFbgfIdB5xgXEGVRI9/8AY/pjqY4xxTa5mxYSB7XxK6wJPePaYv8AtgxmwEDiGdCVkrqreZRd9yo91CtE7XkCNxsD3jHuYyxpMbQZgj44BwSymQ9NGnVLq1ddx3TxMLIPAJ4J7YgzpJPk1HXzFJAJ5e/J7kQB9sAGKva9x1H9xxQMl15k+W8QVGpfhpApqzMsWJm5B78kj5POONMYCpDgkCYAuTbFavpRRQ4dXJ/+2d2z2c9GngdhOLmiZ40qgaJMECe5HpwFdRc7O38QVV+sXtRMO4JmGI+wNv2GKtOjbnF7WiHzNSAABtB2iBZQCfckySffFbzD/sf9sEtXZiKqC7Ezflyx22FsKufyaioXe8Gee2CWS8WNIDqoTiRMz3i/XCL/AIleJK+XFM0VDK8+YSu7qPRIPpt15v8ArnUfw4eINhyeb8TRZdp9oQ4/i2gKm+mwm1j9W6TYDrMTPxxgZrGs0xmKdegCjkfxRfmfSTItYkdbBcIFDWGRmqLDLEj0TtHVfqG5ueSOOmHvw1pFPO1GFWstRiF2eUzIqKUDqzKGkswNwxMH09Mb/wCVdUu1oKakh7sMdfOEdWHnhMwrU91RQCCwVrSLr1IIIMdsK1TSGRSWIeSSxUz1MfEXv7nEmkZqo1XyaZ8xGqMsCDDgwzA2sVUyCY6i/JXVqXkgKQCx9j9PS/B6iPfEJSmASTYmFqFemSFHsnr/ABFavISLhd0xPtz74IeG84UbbSoUqlR5ALiTBvAm0W7TipXW39PaMfadphqztMFSDcSLzEe9v3xxQCLGSKzbhbMq6+j5eo1QMqMysxWnKgCQImIiZsOI+MXPCVTLVTU81woG3YrOFJmRB7mY/XjAXxVqrswUudtOSUAJE2hiODbvxfFOgEc066gkI0lRzuHT4mD7j5xU2mZqQ3G1+0up1iykLzHWtTiEZfQTG0TF/wB5Ai598J2q5TyKhDy6hjfcRtBFt0Dn46fOLeV8T1nqhi+4tJ2kemeGUqLCDBsBzitqrGozSRLEza0EyRzPF/8Ac4p0dN1ba3a8nJwW54l7T9bTL5ZmCq2ZZlUs0Mq0RDGxNmJEA7SAD3x2urVKlJFpVVRSxZpJQiYsQo9aggkAC4eItgBTzZTzE2yBPWxBUWK82HTEWWy7wQTtRRAkGTaSPiD1HX2xomgpubXPr6RPiG1o3aZrxc7aoAdj0gC0naRP6R7Tg5pFBaVRqi2cSIPQN1GEKtQAAqJtDAEFYPqgSPUSSTAiT3HfB/SNSbhwQxBKkFSCvBWRzeeeLe2INRoSVNRBY2yBx7x9pwvm144CqGIYxa5tMAXJ+IGE/wAR6k+drvVUMKSBVtYLTkhAegLHcfkt2x7qviFTl1pUd3mVTD/AMBV7yf5e+IKNHbTNMkd2PTdHP24H374yqINJcjk+jLVfwqe7qcD7wYq7SCT1gXFhwfixwQzOYACosTubf0m4KMfkMAf9SN3wEzLCodiwVX6je/YdzPsOuJcurKxZ5qAG4kH0C0QTwskyOOcba6LdbcZF4psbw/lctUzdDMJ5oVcqd7UypF4IN9ouLjqML1BcXKGZOXrCou4hgCxEwY9LCoJNie9rjjgMOpUKdZRXVY3wTfoPSR+3PtiLVUjpzu/xJ+R/u/ec3AwbTTeFAdU2Lw52hu4U9/bAzUqzpC3G4SD3Exb741jwU6VqD0WUFrwGWRBAA6XvhG/xDyfkPSy5qeZ5aekf5FYzxNiSOO2MahqA9c0mHrvKG27LjEVqDHdumTzc/wB8HtIq1a+Zy1MsNoqIFBjYvqBJI6k3vycUtD1tqFOrSC02FYQSyyeIs3IA5+cepkGSGIYdiQR+mNcUySfpJTiOHiPWqr16jMRTV3IBiWWnTJpqEPQkgm46k4Xc7qFNqiFF+lgRJJkjuTe4titWrISS28nqJ6/OPKqJtDqCIiQSJkcwe2BXTqr7m5M6rlWBEas3qyVKahBG47m5ENcEBeI5vipTBLgTEdbfrgbT1FEcK0gNG1j2Jj1do/lgg0jdcHkSDI+QRiPatNgsawKEiV9fplH3LJVrkmCd3BLHm/M/OApzjdMGKj7yJNwL+/vi/lFyyoA6qGEyNhPU9Z6840CV/wDMltc8xjy+ZFRAVJG4GCOh447jtjJ81SqZLM1adSs0lVMhmAJlXBIm5I7gwftjU8m4UBSAjtcqvE9Y/TCZ/iBl0Fam5Ky6gbYudu4gtA+npJ7RxgNCbVCh4P8AU19QPZuOkWnMSyhriYAAkGDB6zPv7YnXOmlU3Kz0XdSSVLJ+WLD9rzijl6rHfzIKsCLz7+4FvmfbHyagzI3oMExyTza8gWtIHvjduii5EzbEmGtE1dMv5JphgZJZ7sPqhG3QAIgCPnvjWsm2Wzgp1SodQTuWYhoutuRMEe2MRzFMCmVViG6qSAWSJsDxf/8AY9jhu8L+IaybBUBAWntUbdpZULxEABjJYT3+cY+t0m07x3x19Xmpp6virsOcfSMD6PSqZgpQLMqKxqBjBRhwOLn+36la2ap0dLTMkIdikFknaz7tqg9R6ontfCRqesVqjNUygYUUALMBwW+rcfv++PMj4gzuZpNpmVy6ARvZgIJG4Fy7O2wAlheAZAHXHaVIMm044v8A3EVgqH2Io6hn2qVXZon6vSI7Abebfr++K2lakKdYoxHluAD7cke0gk/rj7M6YyEhpVw0bfpuACQDHHqHYYqgABv4YckCwE9ZueRYHjrHTF7AFOMRCHa17xjo5IrUZpARZYf+s2g9TMbv/biXK5er5dQikalNodhsYowCkIzMsGJZo2sADfnFOpmdtIJwZi5mALRJvYX+2NjNBKOQo0AxKeSFDBjfcJYqbdWaLWt2xmPqfBI3C9zYS+vTC01tcXyZhj0nFl5ZrC1jY3np8TweOs+dFUS0qNqyQpaHF/YWseYPOCuo6aaBgj07dyNE/mIPX/Nu/QjjAkQxnzbNeCQBANgZi3dR3xtAqy3HWZmZ3qOWPlo1NtxVo2AEyIJLAA3UbR/8e+LOU1FqaoWEMT6Obz9YJBMiIEfGIFaGDyPVABBifUSCGi/x2GOa9QvWFIPYSxcCNrNcxHay/c4PcBkcwQpbB4hvRMgalZ6qglR9B94vB6hTKg+2Lmd0iqqG0E9+I7YL6WzbqC5d6dOnR2ir5npL0y4vT3KBU2qGJ2nl1MzIBvxhquXQtRk+YolgBO0GDc94M/GPmqx1Arg01uTm1uLHrGVDuFyeOJk1YbAw/NJnaByT3IiAP5Yko5bcNwJI42kkFpbafgXPP7Y917KLTzBBbfIVgBP5gCsXuI6+/tjmrVQFUCsN0mBPtDGYkyOhx9HSbcgc9RF+Uv5FTTYSvmllYq12kj8pDCNtwIIggzzjQNGoLmGAKwqxbp9vYYQNHrzU9RbcSVAJkhYZvUBxBi/v+ui6FU2wV5xifjFW21bDynUFjeOQyIy9NnpJuZUJVe5iw+5jGAak7tWY1PrLHceszefvjasxrLH0dTjNPEfhZsvUVjLI8ncBwZutrT274xNFW21Tv5PEdWyB2grJaczJUqKsimJJJiB9+fjHranUZdhqMVF9pJInDrnsigoCgo2qQCehJsTPvOM61WkaLlC4Uzzzbof5/pjZ0tX8wxA6ce7vJmWW1Nvf2xYyzemP1++Bn4/aULbCB6iL3sSAIsYMjBbKVaFULsJDj/zCzFRuJ4gR6QBaInc08Ydqabbb3x5SihTO63WQ55Q1NST6liIvM9yOPpJj3xc0rVGLKhVdvHpHHY/3xJr1CguZqJlmFSmtMMJhh5kS6qY9Q7dZJvgjltCXKbFzdVKb1F3bTMhb7QxFxu2n9MTsqbLtOujM429f+SlWVUIIYE32x7fP2xGc/U9j77Ri9kkq0ctman8NxWKK1QfkWWOxQRabD2A78CUdIu2KKGwrzfMnqrta3EOeG87UrVi23+Gu4BrybTEzcgXJ6SMBfG2dY5lhtEU0CM09Dtqbj8Fo2836YN6br9LKCmgq0xtG0FTvldpDM4FhJnub4BapqK5yqwpJ+X1MIMwABv8AyrYD374HTMPEDkW5H+5qVVZlIgJKT06Rm5cSBxtUA7RMTNz+2J8xmRtRkBKkzER6SI29bifeNuPGqF6dpkTMn0kALMk9JmY7nFbKblDswUsTZVkcCwBubz842hc4HEzTYTvN1RWNPy6iuACCo3hlO6wYlQpkAEbSRe8HGganl1Oj5OqnOWZ0bqfUS5v0/KR8jvhIyGmUywJcozsvq92Ybhs6QCTz0xpXhmcvR1F900qSg7GEru2ESR8KJ74h1RwEOScyrSmzFx0iJV1IpIDEUKsb1U7b3JWPfkcWMdMRJrdbKV6L7PKSunSCzUSxWQCbMQCRNp74iyFamvoeGUxIkdDI44/pihrnm16qs5UJTULT2BRFMMSqqBBMbjc8TzxgaJ5VuR6vG6hL2dOD9PKeeItcGczLVp2b3ZgLmBChQZA42jsPjp1oucalVJoMaYO19ykypUsRBJkctaTbknEH/RwzbS1iyiSI3SRMT9MA88W64tVsstD+FcNPrJ/UXE9I+DaMHUqACy89JzT6fc9346yTTvLqZgK+6HBCEX2sfSjPP5d3PWAcOGkasxVKL28puD0uQQfYNP6nCAVAIYhjcTHpE9DeekCLcDvg1mMyBXD0XLw13/Ke92u3I6xziarQUoB6vGvVNVm+kNeNdQevWp0aSBRSUIpVQWZdoZ9xMg3DECBF+SThap0gf/SgB9Q9yQTHS0zGJfEQKZkEKA8kiADDzO4EgiJM/eQbDFLUM76fUEdzKllgg9CSAORNxYY0qJ2qBbFpnMveQVsxuUOykT9EC8zJNu47/wDFzJ0NqkhVI3A3Iv1hTHI7k9cUN5YqkAkGxHp9O0i5v1K9L4vUKflK1R2gVATBuimY7XMAie5wxTm56QSMWEIZLX/MFJX6M+xYIiSrMZFpJEyf3xHmXg0wzS/ppgD/AOog3BQfSDaAncrA7Y9zwY7AR6Q43AEnbayrAEL6fY2ti/q2moXpU19L093mCd6+ZvZSFIJttVeJElsdLbR7Xwx3g7bnEX9dzRqV/MdywdiBIA2qCIVJsFBMfY98WsrWAkOpc7TbbeCJXb25n9DfEniTLFSkTs+skixeNvQWtf5brivkVRlLyUcgdTBNhtYd49p+2OIR/hgTpGMwpkD6VcC7CG5vG2GvwbEfpht0XPGwjAVaQCAbIItC8c9D78/fBHK6PWqKPX5Sjtz+2Pndev5iod3THyl9HT7V3HF4w5jM00YO7AR06n7Y+1PxcTQY0csaiKCWdwdgAG4mACTYTGACtTpNGwsZgu94HUkdhgzqmZp1PLo0MwioFcOWJUNUYLtABFyRNuk4xX0opsu9Sb/L6QWqUxxn6fSLGvf4h182q0KNSlRVmVWrwaY4kKzN6lXvYTHacJRL1HZjJnk1IUkQILRbg9PnD/mfBgzWUzNbL06YrB1VaFMqirtKhmYmNxK7iLgXPOMyp0atOpUplGDD0lPqFosbH07eo7jnH02gr02wmLYI6+/1jtJ2G7JnmdpkO8gDaYMtMQYj3M/e9sE1z4VGNNR6lG8sPWGBYkIN0QZXoD6bf6uKVB6jHfS2AK20sB7D1Dljz/8AkcQvTaNwQhVG0sFsLmGBieSQfk+2NQhWXuIAJU9jGDwjmyudyxUeZDqxJMegRusf9M9OmLVbWPxmbqV3P/mkst+F4RfsoA+2B+jaePXuAh7D6gQkRYqLgicFcppuXSyhZMDkuebACTP6TjK1NEWK7gJVsapYgSd80u00iYDTae3WPbClW1RUYrZotI4w76mEoANXptSDWVnolJtcAtTE2g2OBv8A/o8t/nqfqw/YGMI09EUb+0TfynjpmbJI+cURe5I6iR1748NOGDDkGQb9/bB1NGVx68zAsdqUKrwfclR0MTGL9PwfSlJr5ja3bJ1ObyJJA7XmIPthh1QBsb/I/aU+Eogd3mZiQWAAmyhiIt145xFTYFQVgMBN1IuLMSwF5Ejnt2xLnMmUrhl37d0mUdTeZsef7YjrAkbbCApBkiRM27HoT/qxraesXW8hr0grWEjLr5gcxuUEGLgQdwJtzcnj9Mc53NVPUodgjXC7iQb+5uJ78Y5zgYrKFRugGRfaxAmQb8/ucX8voNXMWojf5ay3CxcA8m92XiecFXICbpMcW98XBTO4wbz+vfBDPZ0sS7Eb7CALRz6YEACIjoCb4O0v8Mc5sdz5ahCQ01IMwp4gyYYD/jA7PaG9J1WoyoT13OR9zFgMYy1kqNtVgT5TXR1AIvIxVXylLOBBM7pgqYjbAImQZBvfFKrSeq0iVUfTPUf1n9sM2mJ5VMFVoVhmFIWq4aoVKkEhSSArMN1okQeIxYfS6rek+XHNkP7ev3wJqBc3lYUuNtsfz9YupkrS7XFyLAQbWn1G8dPtjxsxtIUbtoMlZs09YI5i0gcAdMFR4eNSrHmI5mD6QxDSBBUOABLKPv7YYM3/AIfqoU1HKgfUFAHMdTPaJjDVdjxxEtTpj90UrMFZoMAgC5G7oYHSb/OKtOoW3PAgnaOt/wAwEi/S/Nu0YZs9odJEin5rEXF7TMyQFvwMd5Lw2igefTZC43KdxAZehjjF/jFVF+kz3RWYleIr0qPlywUwSJETaQDB62mxxHmKyKWpldxYkgzPQD1TxxNuhOG7NaBl1UmnXC1LQrXBuOwwBp5Ims5c2CwFXm7XuQeIHHfHNOfEBzmdrrsINsTynU2LT/iEgFbOx2/SY5IAYcAdicEMhVWhsARnRSWEn6lPQmLf9sV9F053qtSQ+bLlUU9V4Ik+kRB/Q/GHnNf4cFQIzAY9QN37YHWagUVA6n+oFEIzEubARS1nWVroB5dkO5QLkcjn4PbtgbTypZlc02axAKwGKyYuJEgkATI69cEPEuTfLwEqFiTeC0/ucDKuosvpLM9gSSzWPUc4kTVNtx19/wDcvXS06lmBuIzU/FNQBEGUXbTBADuZPuTIkyZ/ti2fFeZNhSoIBb6Xf/8AuMLlHNVGO1N5+GP7nBXStPqVKkNTd4vsBYz77pj+uAbcg3kRZFBeslzOZrVFhnAH+int/cmcVa1JlpmXLBdzCVi/BMwD0HPa2DlTQKWz1LTWs5KrQQFmVgQBvLG1jOE38Od+3bJmBAFzwIj3wr81uyQPpE7qHO0wzk8+fUN2YHmC4psDvAmdypBge88nFd9XpUzt2ST0JYk888AcdSOMaB4f08adQrvmPqYA2/MQs7B7zaP7YynWKG8h4JRl3K3TdMtB9jItwcc0lf8AMu20WUYuOuPdDFVVHsrO814pQg/wypCkgRAJ6KQu4ibfmEdcSZDMGooPlG/p9P0GQbSbi0yCehwDo0V2xU3szbokMSSAJCmIkNMmbYbPC7wPKLwiwxDWAbaQDJ7ye4640WDUULoffz6vOIwrOFf4cS1QyqU29WwHaAJIuRusNxgken9MLwqVKmcoVxSIYGmaY4U7CDz89sNXiHMC9LaPSbkEMCehUgkRBmffFDL0lPlks38P6R2/3A/TE1Mf5NzG1qgvsW1oZ/xo1vzzl0O0KktAJPrNuw4H8zjPvKIsAfspOD3iNmrVAYMKLfOIlyjgemqSOnoY/Nx74cFNhcyYOATiX9Y1B6HpUkuZuJAjuL3v/LBjwznKlagy1nL07qAxJmfqE8xcfyx5qNPL5tdzbkcA7eOvM9xivS1CnlgtAqSqfU1rtyRtBmJm5I6c4i8FQMDHTEqo1PFUFjkdzKWuZAiozqCykm4kwRYj/fvgDn8iWiQ20giOkgEgkc34/vjQMm6Z5alGgCjbGdSRHqUFgvPWIP8A6sLWV0mtUoNmAu6lO2ZuJi5HYTimjXKWHwnqlIPfMVdo2kIRAME7W3ISLGYusz14w+f4ea1O3KOFiHYuAAzQQ20vzBtHx7YU3oCkh2yJgmwJY2kEEc8/bBOiHpLO1fqVgY9Ui9z74r1i7qDLfJ48v+SCmu5u01PWqQTJsqIBLd+pPJPJOMc8Rav5z3mVMEt/MY0PK+ODmUFP8MfMUk+k+mIMHieYmbe+Mz1haru/mACoWINrjpf7YwvwnQvRu1YZvjN4TAiD9K1P8PVVgDskblU2YXBlSYnqCeIGD/ifWAwprTuryXiSynaAFK9BDcib8cYXKeXCzA+kR+pif2N/f3x3kgdhaQbQZMgMCdq9+n7ntjaNEFw3WMWsQhXvDvhXMrSqeaiyyiFlZAtcgfluAOkThkz/AIkzbeiqiKW6AX/c4W8nm/Kpsd6CowYr2Jm9j15j7Ys5vxW1XK7KgBzDVJNYQCFA27doFrRxj1amWPWdo1AoyBCmQq5rzfLpNtd/QykKSRz6Z4t2wVyGTp15oPVd61Obs21EC/XTIm1/92xnmp167MDTqM0Q2+YYMOxmfviLS83sLVHZmqbtzEsfV/mBPN++AGnU/uhtqmGFmk5XQN8FVUqV3q3IZeZHecI+egqal9/5VgQWLAQV6CJ9Xtzc4YdA8W+Qj+XTVhfYpc2HMfFzgdruf82sazAU1YpuRZMNtBLbj9VwTwPg3xTRolCwtiIq1d4FzmeeEq7Ui5Kt5oG6F9J+oEhVHpZWp7hF7gHkYe6Pi+iBDJXQm/qX29jhf8FZUD/xFWmxZPSLgAETu9A7T1j464M6jWSodxjGZr2BqCw46+c9TdQpuL/GKvieurlnpkkseoiLR1wAyeWBBDW6k40vTNIpVPUVDERzxY8YH+KsrTNV/IWN0SAIg8ER8/zxMtXebCXUtSqUvZWCNGMsEpESe8dca1puSNKkqELIF44J6mTjJNKRHzNJqTBKtM332URe4PfjGiZvxbSrZdjl3lpKsIgqwF7HnkXEjGd+LpVfYig+fl2kLOXF7ARa1jT6j5yrsfYfqVyeSdqAbuhkx8DC7pOgV6efXLkEFHEsBMLI/iKWsRwROPdKyNauzUVbnc7b2MWvf7nGseHcvGXorWA3IgUm1o4BPbjE9eqdOBSBDE4+x/1FKu4y1rNTanQttcrui5VG6fJGMnzX+H34bIGvXrqCLrTVCQS7L6LnofVx09sa5sQJ/FZWUsVUtBA7KD0vPvjJvHOczGarKiHcE3bUWCQfpLExJBGB/DKtWjUAXAOWuPpGOQIq0Rdd7TsNgSQdpJYxPSWbiTfpbB7Rct+IIpU9lPcRtZ2iRaFJJhmEk2E89MB80CGYIQ5Wxhtsm35iLXtfmMEtGp06temlZ/LQ/U0higAtcgEC22egJ5x9ywDpfy9Y6mJuVOJ9rGSfLVGo1Fhl7cEG4I+Rj7TKk4LePG356qY42qPeFF8DtOoEG+IKbFqYJ7CUgXMadM0k1FsBgll9IqIoVYAHSPvjnQNVWmsHBca0uMmvWro5C8QagIMylp3DoAI/vgpk9JDgE9cDM+0HF7S9UgAHpjZqZSyzi+wYaqZDyhuSxiJFsVtB1U5Optn+A5/iUyN1uJA/t0xPX1pSkd8BKubioHESptIn9sTCmbStKoGDxJdQGVZy1JalKTJBhhzyJMj4xDmNRSCoM+8RP2x9mqzZlwW2jbYbRHJ698Hm0KkgDeWsiL4dtqhPaMMVKG/AMWstnqqv/wCGLK7AqSsCQbEGbf8AGAOs6U9GqVqtLEAn1br8iSOuG/UtcpUGUssg9Vi3v/2wlV8wHd3QkndPW4Mxzh9FSq5k1dwzYFpBVzaJtLhoYsOk/wCXdzwMTJkylWOhYKZsCQDDC9x9Q/5x9l6qsjekyDbjpe88C2J0klXZSoG6ZO7aeTci3Age+KUMnYQVn3nywVmAWnpBMhV9hBse+I6uaYT6eemPs4fpBmT3vbpJx4qmVMzIjAk5ngJ7k8ztXk+/cfBxM1JWFzBjp1xcyWg+chJaGUjrY+xGIkolWioAY9IvHsL9cLvm0PabXlvQslUqMy01ZzFgoEjjie+DSeGcxTZ0dW9O36iB39KgnbENMi9hfpgx/h1mny5qM5V6SlRUdYJpETD2uQeDHS/TBfxVWf8AG1PpAIX6etpn9/2x27FbrBwDYwzpNClQyYBABjc8SdzkepiTyTA/S2Eh8vVqsdimD0xcfN1W9MGAb+8YZtIbyxJQkHr2OMy5JN4sruOIuaEz0C24EdwehwD1bxZUNap5bDawC2APB5BIscNniTWKSvL+kHm3P6YzPUK1NqzGguxP54ZpqRV2JHPWO3bQFnGcz38YkXep2vfobW5w/wDgPQKj+iuFSTcr9TDkz7/GM2rgbwy8g/I9rY0bS/FgzaUwyCnVpFgdlhtttI6zM/GD1QHhnOO8OmniMBaReL89laObQZNqgem7LWWSFJEC27k/V7YXc74hrLVrNTqVWUiUDO21b3XbwQJjH3iDRWpMWNw5JDcmeb4o5ajCEE+or/xbC6NClsuBuxz15vOm6N2jRkPHFSpQp0WPqFj1LuTMk9Tg3qVWjkgyqRUzNYA1SYhf9HxNto5+MZ5o2d8lyASlQ+kPA+8N0w05DwxWrDeq7gWuxYRPuScQahKWnayi14suW5zLWn+AszmaLZkvRpq0uWqEiRJlyEFoiwwO0zw3VqVfRQNamtSA4VkFQbrkvaAQPt2EDD94V8N16eXzNKsSFrJtVCdwEg+sDpyMNOmZEUaaUxwgj+5/WThX/wBlqShUyc97QNu42My7xHR25msCOHMdLfl/+O3FKgQWiMW9VzHmVqriSGdiCbnbPp/aPtGB1KpDgxjYpKdgvzaVbrCMmVo98TNTGKmXzA74sGvjhWHe8Us3l8VUSDg5qdIDAItfDlaJdbGWoxBVqHElOrOIsw+CgcSTKEgzMHBvUdYY0SAQTtv0v1wC0/NAH1dcd1qZqsdvH9cMJAXMBQS2Iq52l1ZpB5HvjytXIIVRBOGLM6RAusmDhbalFQFTLAfSTx3x5W3QmXbzPcx69yFYHU/2xCKJ3AGoSBEEk/pfE1KkSS26GPK+wx3TqAMxCK3pKw3c9R74O98QCLZlDP1xIgyRbi2DegZHLPlc09V2Wuiq1C9iZgoU6zb9fbAuuAapHl7Vtbnp784K6XlKVXzd+5GI/hBYKgjowN498c6zvSEMkwRRtETf5wL1lZqBh1Hb+eDb0bD2xUzWULLbp++Ejm8oa+20l0fUq1Fan4fafNULUQLuO0Xsv3OGrw7lN1JWZy7ON0m/sB+gwnaJq1bLVBUobQ47iZ7qRhw8H5pmBLmCZkR/Ltfph4NhJiLmMOTpKr7Tzhkp5YQIwl6lntrj2Njg/pfiVSgB5xBV/deMAsJlPjLIVsrXdazCpvBZCCeCSJ+bcYVSPWI5i6zAxsfjX8O6+dWWSilR/MCOtzjKmUGSV+/ziinU8QXgyn5qE9vb3w7eCUy3kuxqMcwGspEL5cC/Hz15wnUNNqVTspIWPPpBJwW0yutJSrCG49/v98J1dLxKRF42lV8Nt0adYz6nL1OfYxPxhDeowN+osRY/BwxjVT5LqFBvabwO8fP88AqQmB+YEwemF6GmUQg952tUD2t2l3RNK/EV6dJIDMYluJgm+Nq8PaHUoZVMu6ICH9TpcEC5mbz0xm3hTQxTr0azik3mO1GC07XKyjbftz7jvhr1Lxc9DMVKVOAogVLc1ANrMt7WC/pijUq5osE5kvLYj3QphQzRG47m/l/IDCL4u8Xq5Wnl24MmopjkEFV+Qb4oZzxRWqo6s3paLdgPyj2/nhZDzUxiaT8N2N4lTJlYS3MM5elbEWYy2COXT0jHpoY190YVvB2XYjF5ZxJRyl8XhkDgC8IU4tanmg2BmVy25oxW/EbrYYtEyUQcN/aIm+8ylV04DjAau0GMOepoFE4TR6qhJ74JDeBUFpZ07Sy9zxhx0fR12cYC5CrHS2GbTM4u3nC6hJhoAJFqWkjYSOf64znWNLVapjlhPuDjWc2oK/OEbxZpt1IWx/NPXHaODadq5WJdRb3p/ft3+2CujaOr7i1yIiO3fA5qNRSx3k8WPbDj4R0wbGbuQMUObKYinlheK+u5IioDFo/ljvTiRAUqLjp07YZfFOmhdhA7/GBuj6S7HcoBUESeB8Y8pBFzPPcNYSZ57Y9Wng1+BHbHLZQdsKuI+xizXyRDGIAP88N/hehAFzxJPQ4D5yhewwx5HMBKVuYw3diTkZlbWhLD4xToVdpxNmqu4ycQETidl3R3lLWqOKtFlMGRaeJ74zapQVZXcTzF5v2+MPVdWCNBAt14wrf9MZ2OxCzyTb27YOim1SItsGHP8OcjXeWo1UVaTI7qbEre8xMWII9r4XvE7N+LrGQSajGV4+o3HtjQ/C9SnR03zVplalTfT3W9ck8/H9PfCLXy3m1oF5OKQBxF+cpUKhKTEcXGOnyssNkiDxFz9sNGe8PbaJ2iCBPzix4Ny1IsHaRVV6YW4mCdrHb+bn9MCCDCddsaqWUpUKCZhaPmNUREBJBKegm/+Ubo95OEyrlmQ+syWuTMyepM9ZwzeIT+GqJSomacb6gF91UlpLHvEYB5ovVO4jgQAMC7i1oVJCDukYHpxSogGpgg9E7eMCsrPmffCLYlV8xxylL047YRiPKk7RbEpoM3TCRCJnVEicEFcRgZSyTA4mhx0wJUGEHtMuoPfDnoeatxhVytMBoOHbS8oIHvGKXkiSLVGJUwMKNNYfGi6hkBFsImuU9lS2OIek7UF8w5kqPpGLqoFuMA9K1sAbWxYzWpSLdccsbztxaHW1dYib4BeIq+5VIv7dxi1pWjM43RzghX0K0ET846CFM4QWFonZnLJyBIJsBf9ZwxafmlVVUcAYo1MkFJtiMDDCQRaAAVN4yvmEddrQQemOKTLTpmmghS277xHOASMRjo1m74DbGA9SIWNYY4eoMCvNxy1fHds6Wlt3AaeRgrUzCFLH4wvLXxNTq4I8WiwM3l9yDj5KYxUbMDHgzWAtGYhGrkVdSD1wC0k1MtmRtj0tN44/ML9CMEVz0dcQGonmB2UNBBIPBwS3EBwDxG/PZda+UqRTFPaxqoJF6bckR9z+nfC74W0dTV3ETGJq2tK9FFChGXcCRwVJkKPYf0xJ4azABaf99/6YaG5iSLAXhfV1Sy2vb7YoaVpFOhVFZBLgkgniCIiO18Dtb1EGqYNh/s47yusQImcSkMDcSsFSBeX81lwQSeSZxHkssCpwNzetY6y+sADC9pjdwhV8sNhwt0ssPN++DFTVV2YBZfOjzecEAbTm4XjnlaI2jF2lTwHpamABfHf/WBgNpnSwh5KIjHJojAinrw64mGsjvgdpnriZdn02P83wweHdTYkKcA9e+sfH9cX/Dn1j5xY3EjXmaKE3LhN8SaZuZjh2yv04X9e4OJAxBlgUERBXJti7kcsQwm+J1/qcWsp9a/OKbye00XSMoNo+MWM9lZGPdM+gYsZrE5jVEUszo0k4Gto8HDfUwNzn1DHlciMKAwQmmY7bR8E6WLRx3eYO0RfGhk8DEy+Gj2wwUcX6XGOGoZzaInN4ZjpiL/AKHHTDtUxRqY74hndoihU0s9sV30tsNtbFZ8dFQwigIisdNbET6c3bDM+ODgvEMWaQio2WI5GOlRhxODOaxSbnDQ1xANMAwXWpEHHBFsEM10xE3GPXntkHtiSjUgY6zPGIqfGOzlrSatmDt5wOoud04t1uMVsvzjsGFKddox1+KPfHI4xxj05JDnD3x7+Pbvio+ORgrCCSZ//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AutoShape 8" descr="data:image/jpg;base64,/9j/4AAQSkZJRgABAQAAAQABAAD/2wCEAAkGBhQSERUUEhMWFRUVGRoaGBgYGBgYHBsYIBoYGBkYGBgaHCceGh8kGhgXIC8gIycpLCwsGB4xNTAqNSYrLCkBCQoKDgwOGg8PGiwkHyQpLCwqNDApLCwsLSwsLCwsMCwsKiwsLCwvLCwpLCwsLCwsLCksLCwsLCwsKiksLCwsLP/AABEIAMkA+wMBIgACEQEDEQH/xAAcAAACAwEBAQEAAAAAAAAAAAAFBgMEBwIBAAj/xABAEAACAQIFAgUCBAQFAgUFAQABAhEDIQAEBRIxQVEGEyJhcTKBFEKRoSOxwdEHUmLw8RXhJDNygqJDU5Kywhb/xAAaAQADAQEBAQAAAAAAAAAAAAACAwQFAQAG/8QAMhEAAgEDAwIDBgYDAQEAAAAAAQIAAxEhBBIxQVETYfAicYGRodEFFCMyscFC4fFSFf/aAAwDAQACEQMRAD8AT8tlHAlZJBERNryLdOB+uCbarUPmyysaqhKjQJKiJUE8cCYHTHuXrrTo1EEh3hZH+XkrPuTEe2K9SpIWFCkKQxE+r1EhiPywCF7Wxn2D4IxEDIJEPaL+GZQc07gyYp00gssAqS0woM/sYxbr6hSaqTRpFKe1V2ALfaAST03EyJngzbATTKjAmaXmeZFMEi4ZmCqyMeGn0i8E2ONDyLUM0ivQpqF8sFjtXdTW4FMxIRzBFjKgE8xjP1VepTG1Rj+I+nR3LvtiKue1Wtm2201KLRaVCvdNoC3qEgQImbfVEm2PMpTp1vqpKKxIkWQVCbWE7VfrtsG6Q1ixjQUChAIQGdo7/wB/e8Y51gUaVEqEUVDIAMyVYkwxkEiPexA6gYVoayuxSn0F4ZZevEVl1fM5OqFDsqwyqr+pVJMxtNp6j4PuMPeSyYp6fUzVUTVamdp52gjapg+5meYwkZ1xW2SfWsDzGPCmIFYfmAMfxLx+YT6iZpeK3XLPkW21Kv0LtDDaty5cnqDF7AT2XF7U6dMm65Iwbdc/eBTpl2AWDMvpdSoKu0ElATAMkmwt3gNJi/T8wwT0nRKq0/MrCJMIpA3cEkmRIkCAD+nXFLUM2MpVy1WjVSpCkhBaQVhy3X1EnpbavO3DD4kzT1aNGvQfbKytOxb1AyxEwIFuszjK3PuG39tufd94yoQTtHA4+8G+jfsYi1yoK7u4AHPUXjgzgONdoPVNJGYup9UpCkj6lVpkxcTA4MThTzqVstmalSzVKsuSQLgkuvqNlAsLdQRcWxQpZt6k1RtR/VOw7ZLbUJQXUE3m46nH0VLSFgGGQRi0mZRY95oWSoNVqbEYbjYCQDME3M2Ij7zYYDZtfNzYpAmCyp8An1ftOAVGtU2moB5ZpQSQ5WqxndYTLbSJB455jBLwbTq19QQo6lgWq1JHCmVaDNyNwA4uwwurpvCVqhbgH4SnSlUbd5YjB4k0GqS5QFlZt4gG1oCc9BYYUdQyhpEK/wBTDcR/lBNh82/fGw53U6GXC+c4XcYBib+8cYTvE+nLVLHerQDDgWAue98Y9LUgKGtz1k7qBFrwzlPPzCISABJY9hP/AHw05Dx0tFTlWopUSmzqpImV3NwRfjrhTyekuitUDrtIZRBuTxEYgIVbGDBncBB/XFK1L1CQcWtAXHEe6XiH8VCU6IpASJkvzBujTvPp2x1DtOONa196VJyWUwD9NNUkm02AgyZnCpp+rKlRCCZDrBmLzAn7wcE9YLPtT6ncgAdyTCj7sR+mGVdwqrtOLZlGnU1HCnv9J94Y1Ws5qig5p0wEFRwktAFlQMNszuMm45wQ1DTE87bR2LuQEmtud6hCs5O4/pFhI+MS6UvlU/KWCFtI/MfzOPk/tGKebNNXDtdwsAG4gMJJ+xI46+2JWYvUxgfz6+kdqKm5jbiWMlk6jhSE2pYl2AVAYEsQCQYjkmOk2xMfEFKhqSCjV3UjC1apCuWJ/KGiAgbZcf6rmMHqfiKgVHrQAxIJBAPIsff+WFbXvDZNSpWy6IaLL5noHpAAAdRHWZMQLE9sTpXpvdKq2vj1frJCLZXmNmv52k6FS6B+gJvwbxz0N/74W9JWklV6yTKKWBm/BmxIsffvhUzVYk7pk9TM/F8eZCuzttJFx1tHY4fpNN+XQbTAL3M+zeYNWoWYkybyeB2HYfbpiXLSCuwergRe5MAR3ni2JauRkKEUenfuImT9MT0M3iO5wR8NUENZDV+lTuvYAyCCfYQTi6pXVVJ7Qdpjz4b1RkyTfiDAVJuRKSxC26Ai4HTaRjLdXzhrVmqqANxFj3gCTPxfB/xJrLZguyAojBAUBkHYXIY2HO84DahpLUkouzrFVSwANwBH1fMjA0nJQbvXl8ITSzltCp0Vq1swy1BTA2U0YqHdoA9ZE2uYA6dsLr5xZNiPaZw3aZq9POUUyLL5HqBDr69xAY7SDESYvJvhKqgqYYbSOVYEEfINxhtFyWYNz/Xf538+8Fx2ms5XwJlWWSKssoF3jaepWBef9UgducLGeyVLKZtG/wDM8urDKQpBoiPTcfUQWFsauuREi5EdMZf4i0fMGtVdqTbZ3SCGsTAuCZPtzj5/T6ms9QszY6CWo4psGAx190NZTOCmGy7L6VJNM23hH9aWkq6lSrBT+a8yAce66j5ZKdahWek11KkhlqFjuLVF6seCSDwvFzgRlcs1fyqbnyqtIClLg/Qx3Utw5G0krP8AqTF3xPopFZUvCxc9ff7402sTvBMY5qUG9njp2M4bxs4YCrSWlMXG4qxHWJ49gbYteN0TyqNVXUmosekzIBJkdIExgxkdKRqQp1FDL1B/n7H3GEfWfDNShSepbywxIUNuKybT7fHXnriXSMi1t1rE498CrsdCQLHt0gdM4QRtMOth2YEcH56g4LZHMp5gNVQoVkKkMwIVT6Q0epkEEdxHUCAB0xQZqv8ASo+/vHc9B7nE+VzDPUFRht4i0gCREdSAJtjXar34nU/Rpg9W48h3+PSaL450mlWydPM5cLNOogsAJRiFKmBxJU2tHBgzgRm8wA0q0iSJsJAMSe3A/liq+SpVDvy/mVaYYtVplFRtzFroFEMPSWKLAA7ni5rmnJToI1GHWtFSm9iQIIamYMESVNwIuOcQVaYIATgTpuFB6RG8Sau1Wq4YQEU7AJ9V4jsGMlpjoBHXFHS0AeDUCIDBchrKBPqUC4mQZIN5PGJNZyiCvuDsALruCiWgSP13demKNagxXdvAVgtvYwAS03Nxawi3TH1NBFWmBT7C3liSM1z7UlqUDThg5LQQSViwgkRJtBjDJ4L1sZc1KdILTLxNQoWIEenrO0ST9+sYXsvp9J6yJUlDUKlG+vahqbZsBKhQ82mR98MlMinTNuEInki31D3HM/tib8Rqp4fhuL36evO3kYK+zkSTW9PKVSHqq7MSZBmT1+DihUzjqnlmCoNr8f8AbArK0mrP/DEXF2PX3JxfqaVUqVTv/hqLEyD87e84hpspTbUzbPaK2m9xJEzoNgu0dACSJ6mCZvjqjkmZjtgkczEfcfGCtPw+pJqBX8uyib/qR1+Bizl8jBhacC3xHc/5px7bRKmoOJ1tym0SU0+rvZVUkq0EiwBHF+Bg/kM41JTWqEu6+kbjM1HmTPZE3m3BKYtZ3NQXAEQYM2M/Hx1xTpZfeqhmgEk/rH9lH2xPvvgzRpfpUWqdTgf3LlbWiiIwZC7LOwD6BNtxHfmOcDMxmGqEs5kxFhHAPTE2ZySBgBK8DmQ3HPzEffB3PeEK1GmGbZdtsA8CAd026kiPYHrgHZaBAewJ4khIYezAeXBsbDt8cfrOL+XztRCWSoytEyCRJFwTBxVdxTswBAsOhnvY/tgs4BQU0AZXVSxgAkm49RuInAVAGszDBgLngxeZCxPHqngdebAcDnEDU9p5/pHtGO8xUCltvEnaZn0iQDMCZ+BiETeOPfDyJzpCOVzVx6oE9RP+5wTroygmfTwbjt/I4CZVGeygk9gCTa5MDsJwXo1FK7WvAHY2Ikcfe3NsT1k22YQ1NxYz1KBZSAJJHz0wuZqiVO08rbvHtGNC0rTmXLtVIhYIRu/37i/6YB5bSaDMN4ciZY7okdfvycCtcX9oTppmw84oU6ZDSLRHWMWK7+YxeqN7nljuk9L37YZvFWSylIJ+GQncCx3O5O2YW0WkhrcjbhX88dsaFCotVbi/xiWG02M/RVcbmMiCOCDY/OBaK24yOuLiOdszilW1amrQSdx6ATPxj4ttTVrXUKM/OXmLHjKl5VVK0Qrg0ahHUESrfIuf/YMRr4hTM5dXzCstSmTSZgYG8XVveefk/GCXiDL/AIygKKl6bsdygXBZejjbO2eoIgxzwVHTtDrV6RoI22rSaKtN7btrELFjdZi5uAPbH0empvTpBanMrYbqGeV9D7RryOrjygSeRinmPEVFaZWsd3mBl2c7rG3sOkmwkYGbWSo9J7FDB7fI9iMLfiAhqm0GAoix6m5v07fbCF06kkMZLTp7muxwMmT19MYUVCrZk3KIJhVP1fpJk2hgTfFKlX9O2II6ftb7YPaJrtehlqz7EqLKou+8SCCAv5lACemwv84qUdMXNUn8hHSvSXeylt29LBinpEFW/JeVPJIvUADCLrWJDY7eXl7oR8Iak9EVXpKN8rLNxsAYx2ktF/YDribV9isKtJi4aWqrtCgMTdqa8dJI6/OCWS1ClmtPp0qQ2vSqMWpLJ2hjUYQTyIYQx98BdNqCs1Ty2UmkvqDekTyAP16cd74M/pse0XkdPfA3iaoHpU3DLtDGFN927aJA4m1/+2FlKqU9hRTuHQSSCRJO2YWDxx7YYNd0sKWcXpvJC9Fb7WPW/wAHpgPSyieZDVVp+lwYDOWqRuVAOABAJMixMSSBjd0j/ogr3+UVUQBrdPXMMablxmXYt9bEVFRAgl1QlySeZUVGKqBLEdsWHkq2wS20x1HHX2wH0UNl6q1KsMilahIYAGkz7NoBIjhlI+Z7kkK7eWxCsfSQYnbB6EjkRHzGIfxVSWU3+HrvPUqbMDtF5S0NIoyYABJn27nDb4V05a7neDG2VHE3iT/bCjk1GxUKuVUy0CJvwZ6YZPDviynRr1DVWqWeFUKAQEXgR1Mk/tiCqlwSDmGEdbXEZ9R1L8ONiLCkEe0mwwIy1JmsoPq9NId3tb2/zfY448TePqNSkUo0qu5hYsgUC/eZ/TFFfEop0HePX5cUxtYCnULiWVurAQZsIt0Mqo0TYCF4Lk2tKmuNvzLhYcJeoQPSdpAYmOFn0/8AOBuo6qXd2UAbiT6RCj2UdBjzK6pFJwqE+dALXHpUyAI5k7iZ9u2K1CkGb0i3+7+2KlpgtZuBxO6pxcU04GPvOstlS5mb/wC74N5TN5haYoiqppyT6oJBJliDyZv1xWr1BRpswUMfpHq23PBFrxBMWwD/ABrOZZsVstNhtZb2kNjfENVwhbc7ekWief64JZnV0OT8uiu28Ox5ImQqHoIi/N8AqOnswEcHg+2LeYIVdqiyj9esk9Z/riDUFbgfIdB5xgXEGVRI9/8AY/pjqY4xxTa5mxYSB7XxK6wJPePaYv8AtgxmwEDiGdCVkrqreZRd9yo91CtE7XkCNxsD3jHuYyxpMbQZgj44BwSymQ9NGnVLq1ddx3TxMLIPAJ4J7YgzpJPk1HXzFJAJ5e/J7kQB9sAGKva9x1H9xxQMl15k+W8QVGpfhpApqzMsWJm5B78kj5POONMYCpDgkCYAuTbFavpRRQ4dXJ/+2d2z2c9GngdhOLmiZ40qgaJMECe5HpwFdRc7O38QVV+sXtRMO4JmGI+wNv2GKtOjbnF7WiHzNSAABtB2iBZQCfckySffFbzD/sf9sEtXZiKqC7Ezflyx22FsKufyaioXe8Gee2CWS8WNIDqoTiRMz3i/XCL/AIleJK+XFM0VDK8+YSu7qPRIPpt15v8ArnUfw4eINhyeb8TRZdp9oQ4/i2gKm+mwm1j9W6TYDrMTPxxgZrGs0xmKdegCjkfxRfmfSTItYkdbBcIFDWGRmqLDLEj0TtHVfqG5ueSOOmHvw1pFPO1GFWstRiF2eUzIqKUDqzKGkswNwxMH09Mb/wCVdUu1oKakh7sMdfOEdWHnhMwrU91RQCCwVrSLr1IIIMdsK1TSGRSWIeSSxUz1MfEXv7nEmkZqo1XyaZ8xGqMsCDDgwzA2sVUyCY6i/JXVqXkgKQCx9j9PS/B6iPfEJSmASTYmFqFemSFHsnr/ABFavISLhd0xPtz74IeG84UbbSoUqlR5ALiTBvAm0W7TipXW39PaMfadphqztMFSDcSLzEe9v3xxQCLGSKzbhbMq6+j5eo1QMqMysxWnKgCQImIiZsOI+MXPCVTLVTU81woG3YrOFJmRB7mY/XjAXxVqrswUudtOSUAJE2hiODbvxfFOgEc066gkI0lRzuHT4mD7j5xU2mZqQ3G1+0up1iykLzHWtTiEZfQTG0TF/wB5Ai598J2q5TyKhDy6hjfcRtBFt0Dn46fOLeV8T1nqhi+4tJ2kemeGUqLCDBsBzitqrGozSRLEza0EyRzPF/8Ac4p0dN1ba3a8nJwW54l7T9bTL5ZmCq2ZZlUs0Mq0RDGxNmJEA7SAD3x2urVKlJFpVVRSxZpJQiYsQo9aggkAC4eItgBTzZTzE2yBPWxBUWK82HTEWWy7wQTtRRAkGTaSPiD1HX2xomgpubXPr6RPiG1o3aZrxc7aoAdj0gC0naRP6R7Tg5pFBaVRqi2cSIPQN1GEKtQAAqJtDAEFYPqgSPUSSTAiT3HfB/SNSbhwQxBKkFSCvBWRzeeeLe2INRoSVNRBY2yBx7x9pwvm144CqGIYxa5tMAXJ+IGE/wAR6k+drvVUMKSBVtYLTkhAegLHcfkt2x7qviFTl1pUd3mVTD/AMBV7yf5e+IKNHbTNMkd2PTdHP24H374yqINJcjk+jLVfwqe7qcD7wYq7SCT1gXFhwfixwQzOYACosTubf0m4KMfkMAf9SN3wEzLCodiwVX6je/YdzPsOuJcurKxZ5qAG4kH0C0QTwskyOOcba6LdbcZF4psbw/lctUzdDMJ5oVcqd7UypF4IN9ouLjqML1BcXKGZOXrCou4hgCxEwY9LCoJNie9rjjgMOpUKdZRXVY3wTfoPSR+3PtiLVUjpzu/xJ+R/u/ec3AwbTTeFAdU2Lw52hu4U9/bAzUqzpC3G4SD3Exb741jwU6VqD0WUFrwGWRBAA6XvhG/xDyfkPSy5qeZ5aekf5FYzxNiSOO2MahqA9c0mHrvKG27LjEVqDHdumTzc/wB8HtIq1a+Zy1MsNoqIFBjYvqBJI6k3vycUtD1tqFOrSC02FYQSyyeIs3IA5+cepkGSGIYdiQR+mNcUySfpJTiOHiPWqr16jMRTV3IBiWWnTJpqEPQkgm46k4Xc7qFNqiFF+lgRJJkjuTe4titWrISS28nqJ6/OPKqJtDqCIiQSJkcwe2BXTqr7m5M6rlWBEas3qyVKahBG47m5ENcEBeI5vipTBLgTEdbfrgbT1FEcK0gNG1j2Jj1do/lgg0jdcHkSDI+QRiPatNgsawKEiV9fplH3LJVrkmCd3BLHm/M/OApzjdMGKj7yJNwL+/vi/lFyyoA6qGEyNhPU9Z6840CV/wDMltc8xjy+ZFRAVJG4GCOh447jtjJ81SqZLM1adSs0lVMhmAJlXBIm5I7gwftjU8m4UBSAjtcqvE9Y/TCZ/iBl0Fam5Ky6gbYudu4gtA+npJ7RxgNCbVCh4P8AU19QPZuOkWnMSyhriYAAkGDB6zPv7YnXOmlU3Kz0XdSSVLJ+WLD9rzijl6rHfzIKsCLz7+4FvmfbHyagzI3oMExyTza8gWtIHvjduii5EzbEmGtE1dMv5JphgZJZ7sPqhG3QAIgCPnvjWsm2Wzgp1SodQTuWYhoutuRMEe2MRzFMCmVViG6qSAWSJsDxf/8AY9jhu8L+IaybBUBAWntUbdpZULxEABjJYT3+cY+t0m07x3x19Xmpp6virsOcfSMD6PSqZgpQLMqKxqBjBRhwOLn+36la2ap0dLTMkIdikFknaz7tqg9R6ontfCRqesVqjNUygYUUALMBwW+rcfv++PMj4gzuZpNpmVy6ARvZgIJG4Fy7O2wAlheAZAHXHaVIMm044v8A3EVgqH2Io6hn2qVXZon6vSI7Abebfr++K2lakKdYoxHluAD7cke0gk/rj7M6YyEhpVw0bfpuACQDHHqHYYqgABv4YckCwE9ZueRYHjrHTF7AFOMRCHa17xjo5IrUZpARZYf+s2g9TMbv/biXK5er5dQikalNodhsYowCkIzMsGJZo2sADfnFOpmdtIJwZi5mALRJvYX+2NjNBKOQo0AxKeSFDBjfcJYqbdWaLWt2xmPqfBI3C9zYS+vTC01tcXyZhj0nFl5ZrC1jY3np8TweOs+dFUS0qNqyQpaHF/YWseYPOCuo6aaBgj07dyNE/mIPX/Nu/QjjAkQxnzbNeCQBANgZi3dR3xtAqy3HWZmZ3qOWPlo1NtxVo2AEyIJLAA3UbR/8e+LOU1FqaoWEMT6Obz9YJBMiIEfGIFaGDyPVABBifUSCGi/x2GOa9QvWFIPYSxcCNrNcxHay/c4PcBkcwQpbB4hvRMgalZ6qglR9B94vB6hTKg+2Lmd0iqqG0E9+I7YL6WzbqC5d6dOnR2ir5npL0y4vT3KBU2qGJ2nl1MzIBvxhquXQtRk+YolgBO0GDc94M/GPmqx1Arg01uTm1uLHrGVDuFyeOJk1YbAw/NJnaByT3IiAP5Yko5bcNwJI42kkFpbafgXPP7Y917KLTzBBbfIVgBP5gCsXuI6+/tjmrVQFUCsN0mBPtDGYkyOhx9HSbcgc9RF+Uv5FTTYSvmllYq12kj8pDCNtwIIggzzjQNGoLmGAKwqxbp9vYYQNHrzU9RbcSVAJkhYZvUBxBi/v+ui6FU2wV5xifjFW21bDynUFjeOQyIy9NnpJuZUJVe5iw+5jGAak7tWY1PrLHceszefvjasxrLH0dTjNPEfhZsvUVjLI8ncBwZutrT274xNFW21Tv5PEdWyB2grJaczJUqKsimJJJiB9+fjHranUZdhqMVF9pJInDrnsigoCgo2qQCehJsTPvOM61WkaLlC4Uzzzbof5/pjZ0tX8wxA6ce7vJmWW1Nvf2xYyzemP1++Bn4/aULbCB6iL3sSAIsYMjBbKVaFULsJDj/zCzFRuJ4gR6QBaInc08Ydqabbb3x5SihTO63WQ55Q1NST6liIvM9yOPpJj3xc0rVGLKhVdvHpHHY/3xJr1CguZqJlmFSmtMMJhh5kS6qY9Q7dZJvgjltCXKbFzdVKb1F3bTMhb7QxFxu2n9MTsqbLtOujM429f+SlWVUIIYE32x7fP2xGc/U9j77Ri9kkq0ctman8NxWKK1QfkWWOxQRabD2A78CUdIu2KKGwrzfMnqrta3EOeG87UrVi23+Gu4BrybTEzcgXJ6SMBfG2dY5lhtEU0CM09Dtqbj8Fo2836YN6br9LKCmgq0xtG0FTvldpDM4FhJnub4BapqK5yqwpJ+X1MIMwABv8AyrYD374HTMPEDkW5H+5qVVZlIgJKT06Rm5cSBxtUA7RMTNz+2J8xmRtRkBKkzER6SI29bifeNuPGqF6dpkTMn0kALMk9JmY7nFbKblDswUsTZVkcCwBubz842hc4HEzTYTvN1RWNPy6iuACCo3hlO6wYlQpkAEbSRe8HGganl1Oj5OqnOWZ0bqfUS5v0/KR8jvhIyGmUywJcozsvq92Ybhs6QCTz0xpXhmcvR1F900qSg7GEru2ESR8KJ74h1RwEOScyrSmzFx0iJV1IpIDEUKsb1U7b3JWPfkcWMdMRJrdbKV6L7PKSunSCzUSxWQCbMQCRNp74iyFamvoeGUxIkdDI44/pihrnm16qs5UJTULT2BRFMMSqqBBMbjc8TzxgaJ5VuR6vG6hL2dOD9PKeeItcGczLVp2b3ZgLmBChQZA42jsPjp1oucalVJoMaYO19ykypUsRBJkctaTbknEH/RwzbS1iyiSI3SRMT9MA88W64tVsstD+FcNPrJ/UXE9I+DaMHUqACy89JzT6fc9346yTTvLqZgK+6HBCEX2sfSjPP5d3PWAcOGkasxVKL28puD0uQQfYNP6nCAVAIYhjcTHpE9DeekCLcDvg1mMyBXD0XLw13/Ke92u3I6xziarQUoB6vGvVNVm+kNeNdQevWp0aSBRSUIpVQWZdoZ9xMg3DECBF+SThap0gf/SgB9Q9yQTHS0zGJfEQKZkEKA8kiADDzO4EgiJM/eQbDFLUM76fUEdzKllgg9CSAORNxYY0qJ2qBbFpnMveQVsxuUOykT9EC8zJNu47/wDFzJ0NqkhVI3A3Iv1hTHI7k9cUN5YqkAkGxHp9O0i5v1K9L4vUKflK1R2gVATBuimY7XMAie5wxTm56QSMWEIZLX/MFJX6M+xYIiSrMZFpJEyf3xHmXg0wzS/ppgD/AOog3BQfSDaAncrA7Y9zwY7AR6Q43AEnbayrAEL6fY2ti/q2moXpU19L093mCd6+ZvZSFIJttVeJElsdLbR7Xwx3g7bnEX9dzRqV/MdywdiBIA2qCIVJsFBMfY98WsrWAkOpc7TbbeCJXb25n9DfEniTLFSkTs+skixeNvQWtf5brivkVRlLyUcgdTBNhtYd49p+2OIR/hgTpGMwpkD6VcC7CG5vG2GvwbEfpht0XPGwjAVaQCAbIItC8c9D78/fBHK6PWqKPX5Sjtz+2Pndev5iod3THyl9HT7V3HF4w5jM00YO7AR06n7Y+1PxcTQY0csaiKCWdwdgAG4mACTYTGACtTpNGwsZgu94HUkdhgzqmZp1PLo0MwioFcOWJUNUYLtABFyRNuk4xX0opsu9Sb/L6QWqUxxn6fSLGvf4h182q0KNSlRVmVWrwaY4kKzN6lXvYTHacJRL1HZjJnk1IUkQILRbg9PnD/mfBgzWUzNbL06YrB1VaFMqirtKhmYmNxK7iLgXPOMyp0atOpUplGDD0lPqFosbH07eo7jnH02gr02wmLYI6+/1jtJ2G7JnmdpkO8gDaYMtMQYj3M/e9sE1z4VGNNR6lG8sPWGBYkIN0QZXoD6bf6uKVB6jHfS2AK20sB7D1Dljz/8AkcQvTaNwQhVG0sFsLmGBieSQfk+2NQhWXuIAJU9jGDwjmyudyxUeZDqxJMegRusf9M9OmLVbWPxmbqV3P/mkst+F4RfsoA+2B+jaePXuAh7D6gQkRYqLgicFcppuXSyhZMDkuebACTP6TjK1NEWK7gJVsapYgSd80u00iYDTae3WPbClW1RUYrZotI4w76mEoANXptSDWVnolJtcAtTE2g2OBv8A/o8t/nqfqw/YGMI09EUb+0TfynjpmbJI+cURe5I6iR1748NOGDDkGQb9/bB1NGVx68zAsdqUKrwfclR0MTGL9PwfSlJr5ja3bJ1ObyJJA7XmIPthh1QBsb/I/aU+Eogd3mZiQWAAmyhiIt145xFTYFQVgMBN1IuLMSwF5Ejnt2xLnMmUrhl37d0mUdTeZsef7YjrAkbbCApBkiRM27HoT/qxraesXW8hr0grWEjLr5gcxuUEGLgQdwJtzcnj9Mc53NVPUodgjXC7iQb+5uJ78Y5zgYrKFRugGRfaxAmQb8/ucX8voNXMWojf5ay3CxcA8m92XiecFXICbpMcW98XBTO4wbz+vfBDPZ0sS7Eb7CALRz6YEACIjoCb4O0v8Mc5sdz5ahCQ01IMwp4gyYYD/jA7PaG9J1WoyoT13OR9zFgMYy1kqNtVgT5TXR1AIvIxVXylLOBBM7pgqYjbAImQZBvfFKrSeq0iVUfTPUf1n9sM2mJ5VMFVoVhmFIWq4aoVKkEhSSArMN1okQeIxYfS6rek+XHNkP7ev3wJqBc3lYUuNtsfz9YupkrS7XFyLAQbWn1G8dPtjxsxtIUbtoMlZs09YI5i0gcAdMFR4eNSrHmI5mD6QxDSBBUOABLKPv7YYM3/AIfqoU1HKgfUFAHMdTPaJjDVdjxxEtTpj90UrMFZoMAgC5G7oYHSb/OKtOoW3PAgnaOt/wAwEi/S/Nu0YZs9odJEin5rEXF7TMyQFvwMd5Lw2igefTZC43KdxAZehjjF/jFVF+kz3RWYleIr0qPlywUwSJETaQDB62mxxHmKyKWpldxYkgzPQD1TxxNuhOG7NaBl1UmnXC1LQrXBuOwwBp5Ims5c2CwFXm7XuQeIHHfHNOfEBzmdrrsINsTynU2LT/iEgFbOx2/SY5IAYcAdicEMhVWhsARnRSWEn6lPQmLf9sV9F053qtSQ+bLlUU9V4Ik+kRB/Q/GHnNf4cFQIzAY9QN37YHWagUVA6n+oFEIzEubARS1nWVroB5dkO5QLkcjn4PbtgbTypZlc02axAKwGKyYuJEgkATI69cEPEuTfLwEqFiTeC0/ucDKuosvpLM9gSSzWPUc4kTVNtx19/wDcvXS06lmBuIzU/FNQBEGUXbTBADuZPuTIkyZ/ti2fFeZNhSoIBb6Xf/8AuMLlHNVGO1N5+GP7nBXStPqVKkNTd4vsBYz77pj+uAbcg3kRZFBeslzOZrVFhnAH+int/cmcVa1JlpmXLBdzCVi/BMwD0HPa2DlTQKWz1LTWs5KrQQFmVgQBvLG1jOE38Od+3bJmBAFzwIj3wr81uyQPpE7qHO0wzk8+fUN2YHmC4psDvAmdypBge88nFd9XpUzt2ST0JYk888AcdSOMaB4f08adQrvmPqYA2/MQs7B7zaP7YynWKG8h4JRl3K3TdMtB9jItwcc0lf8AMu20WUYuOuPdDFVVHsrO814pQg/wypCkgRAJ6KQu4ibfmEdcSZDMGooPlG/p9P0GQbSbi0yCehwDo0V2xU3szbokMSSAJCmIkNMmbYbPC7wPKLwiwxDWAbaQDJ7ye4640WDUULoffz6vOIwrOFf4cS1QyqU29WwHaAJIuRusNxgken9MLwqVKmcoVxSIYGmaY4U7CDz89sNXiHMC9LaPSbkEMCehUgkRBmffFDL0lPlks38P6R2/3A/TE1Mf5NzG1qgvsW1oZ/xo1vzzl0O0KktAJPrNuw4H8zjPvKIsAfspOD3iNmrVAYMKLfOIlyjgemqSOnoY/Nx74cFNhcyYOATiX9Y1B6HpUkuZuJAjuL3v/LBjwznKlagy1nL07qAxJmfqE8xcfyx5qNPL5tdzbkcA7eOvM9xivS1CnlgtAqSqfU1rtyRtBmJm5I6c4i8FQMDHTEqo1PFUFjkdzKWuZAiozqCykm4kwRYj/fvgDn8iWiQ20giOkgEgkc34/vjQMm6Z5alGgCjbGdSRHqUFgvPWIP8A6sLWV0mtUoNmAu6lO2ZuJi5HYTimjXKWHwnqlIPfMVdo2kIRAME7W3ISLGYusz14w+f4ea1O3KOFiHYuAAzQQ20vzBtHx7YU3oCkh2yJgmwJY2kEEc8/bBOiHpLO1fqVgY9Ui9z74r1i7qDLfJ48v+SCmu5u01PWqQTJsqIBLd+pPJPJOMc8Rav5z3mVMEt/MY0PK+ODmUFP8MfMUk+k+mIMHieYmbe+Mz1haru/mACoWINrjpf7YwvwnQvRu1YZvjN4TAiD9K1P8PVVgDskblU2YXBlSYnqCeIGD/ifWAwprTuryXiSynaAFK9BDcib8cYXKeXCzA+kR+pif2N/f3x3kgdhaQbQZMgMCdq9+n7ntjaNEFw3WMWsQhXvDvhXMrSqeaiyyiFlZAtcgfluAOkThkz/AIkzbeiqiKW6AX/c4W8nm/Kpsd6CowYr2Jm9j15j7Ys5vxW1XK7KgBzDVJNYQCFA27doFrRxj1amWPWdo1AoyBCmQq5rzfLpNtd/QykKSRz6Z4t2wVyGTp15oPVd61Obs21EC/XTIm1/92xnmp167MDTqM0Q2+YYMOxmfviLS83sLVHZmqbtzEsfV/mBPN++AGnU/uhtqmGFmk5XQN8FVUqV3q3IZeZHecI+egqal9/5VgQWLAQV6CJ9Xtzc4YdA8W+Qj+XTVhfYpc2HMfFzgdruf82sazAU1YpuRZMNtBLbj9VwTwPg3xTRolCwtiIq1d4FzmeeEq7Ui5Kt5oG6F9J+oEhVHpZWp7hF7gHkYe6Pi+iBDJXQm/qX29jhf8FZUD/xFWmxZPSLgAETu9A7T1j464M6jWSodxjGZr2BqCw46+c9TdQpuL/GKvieurlnpkkseoiLR1wAyeWBBDW6k40vTNIpVPUVDERzxY8YH+KsrTNV/IWN0SAIg8ER8/zxMtXebCXUtSqUvZWCNGMsEpESe8dca1puSNKkqELIF44J6mTjJNKRHzNJqTBKtM332URe4PfjGiZvxbSrZdjl3lpKsIgqwF7HnkXEjGd+LpVfYig+fl2kLOXF7ARa1jT6j5yrsfYfqVyeSdqAbuhkx8DC7pOgV6efXLkEFHEsBMLI/iKWsRwROPdKyNauzUVbnc7b2MWvf7nGseHcvGXorWA3IgUm1o4BPbjE9eqdOBSBDE4+x/1FKu4y1rNTanQttcrui5VG6fJGMnzX+H34bIGvXrqCLrTVCQS7L6LnofVx09sa5sQJ/FZWUsVUtBA7KD0vPvjJvHOczGarKiHcE3bUWCQfpLExJBGB/DKtWjUAXAOWuPpGOQIq0Rdd7TsNgSQdpJYxPSWbiTfpbB7Rct+IIpU9lPcRtZ2iRaFJJhmEk2E89MB80CGYIQ5Wxhtsm35iLXtfmMEtGp06temlZ/LQ/U0higAtcgEC22egJ5x9ywDpfy9Y6mJuVOJ9rGSfLVGo1Fhl7cEG4I+Rj7TKk4LePG356qY42qPeFF8DtOoEG+IKbFqYJ7CUgXMadM0k1FsBgll9IqIoVYAHSPvjnQNVWmsHBca0uMmvWro5C8QagIMylp3DoAI/vgpk9JDgE9cDM+0HF7S9UgAHpjZqZSyzi+wYaqZDyhuSxiJFsVtB1U5Optn+A5/iUyN1uJA/t0xPX1pSkd8BKubioHESptIn9sTCmbStKoGDxJdQGVZy1JalKTJBhhzyJMj4xDmNRSCoM+8RP2x9mqzZlwW2jbYbRHJ698Hm0KkgDeWsiL4dtqhPaMMVKG/AMWstnqqv/wCGLK7AqSsCQbEGbf8AGAOs6U9GqVqtLEAn1br8iSOuG/UtcpUGUssg9Vi3v/2wlV8wHd3QkndPW4Mxzh9FSq5k1dwzYFpBVzaJtLhoYsOk/wCXdzwMTJkylWOhYKZsCQDDC9x9Q/5x9l6qsjekyDbjpe88C2J0klXZSoG6ZO7aeTci3Age+KUMnYQVn3nywVmAWnpBMhV9hBse+I6uaYT6eemPs4fpBmT3vbpJx4qmVMzIjAk5ngJ7k8ztXk+/cfBxM1JWFzBjp1xcyWg+chJaGUjrY+xGIkolWioAY9IvHsL9cLvm0PabXlvQslUqMy01ZzFgoEjjie+DSeGcxTZ0dW9O36iB39KgnbENMi9hfpgx/h1mny5qM5V6SlRUdYJpETD2uQeDHS/TBfxVWf8AG1PpAIX6etpn9/2x27FbrBwDYwzpNClQyYBABjc8SdzkepiTyTA/S2Eh8vVqsdimD0xcfN1W9MGAb+8YZtIbyxJQkHr2OMy5JN4sruOIuaEz0C24EdwehwD1bxZUNap5bDawC2APB5BIscNniTWKSvL+kHm3P6YzPUK1NqzGguxP54ZpqRV2JHPWO3bQFnGcz38YkXep2vfobW5w/wDgPQKj+iuFSTcr9TDkz7/GM2rgbwy8g/I9rY0bS/FgzaUwyCnVpFgdlhtttI6zM/GD1QHhnOO8OmniMBaReL89laObQZNqgem7LWWSFJEC27k/V7YXc74hrLVrNTqVWUiUDO21b3XbwQJjH3iDRWpMWNw5JDcmeb4o5ajCEE+or/xbC6NClsuBuxz15vOm6N2jRkPHFSpQp0WPqFj1LuTMk9Tg3qVWjkgyqRUzNYA1SYhf9HxNto5+MZ5o2d8lyASlQ+kPA+8N0w05DwxWrDeq7gWuxYRPuScQahKWnayi14suW5zLWn+AszmaLZkvRpq0uWqEiRJlyEFoiwwO0zw3VqVfRQNamtSA4VkFQbrkvaAQPt2EDD94V8N16eXzNKsSFrJtVCdwEg+sDpyMNOmZEUaaUxwgj+5/WThX/wBlqShUyc97QNu42My7xHR25msCOHMdLfl/+O3FKgQWiMW9VzHmVqriSGdiCbnbPp/aPtGB1KpDgxjYpKdgvzaVbrCMmVo98TNTGKmXzA74sGvjhWHe8Us3l8VUSDg5qdIDAItfDlaJdbGWoxBVqHElOrOIsw+CgcSTKEgzMHBvUdYY0SAQTtv0v1wC0/NAH1dcd1qZqsdvH9cMJAXMBQS2Iq52l1ZpB5HvjytXIIVRBOGLM6RAusmDhbalFQFTLAfSTx3x5W3QmXbzPcx69yFYHU/2xCKJ3AGoSBEEk/pfE1KkSS26GPK+wx3TqAMxCK3pKw3c9R74O98QCLZlDP1xIgyRbi2DegZHLPlc09V2Wuiq1C9iZgoU6zb9fbAuuAapHl7Vtbnp784K6XlKVXzd+5GI/hBYKgjowN498c6zvSEMkwRRtETf5wL1lZqBh1Hb+eDb0bD2xUzWULLbp++Ejm8oa+20l0fUq1Fan4fafNULUQLuO0Xsv3OGrw7lN1JWZy7ON0m/sB+gwnaJq1bLVBUobQ47iZ7qRhw8H5pmBLmCZkR/Ltfph4NhJiLmMOTpKr7Tzhkp5YQIwl6lntrj2Njg/pfiVSgB5xBV/deMAsJlPjLIVsrXdazCpvBZCCeCSJ+bcYVSPWI5i6zAxsfjX8O6+dWWSilR/MCOtzjKmUGSV+/ziinU8QXgyn5qE9vb3w7eCUy3kuxqMcwGspEL5cC/Hz15wnUNNqVTspIWPPpBJwW0yutJSrCG49/v98J1dLxKRF42lV8Nt0adYz6nL1OfYxPxhDeowN+osRY/BwxjVT5LqFBvabwO8fP88AqQmB+YEwemF6GmUQg952tUD2t2l3RNK/EV6dJIDMYluJgm+Nq8PaHUoZVMu6ICH9TpcEC5mbz0xm3hTQxTr0azik3mO1GC07XKyjbftz7jvhr1Lxc9DMVKVOAogVLc1ANrMt7WC/pijUq5osE5kvLYj3QphQzRG47m/l/IDCL4u8Xq5Wnl24MmopjkEFV+Qb4oZzxRWqo6s3paLdgPyj2/nhZDzUxiaT8N2N4lTJlYS3MM5elbEWYy2COXT0jHpoY190YVvB2XYjF5ZxJRyl8XhkDgC8IU4tanmg2BmVy25oxW/EbrYYtEyUQcN/aIm+8ylV04DjAau0GMOepoFE4TR6qhJ74JDeBUFpZ07Sy9zxhx0fR12cYC5CrHS2GbTM4u3nC6hJhoAJFqWkjYSOf64znWNLVapjlhPuDjWc2oK/OEbxZpt1IWx/NPXHaODadq5WJdRb3p/ft3+2CujaOr7i1yIiO3fA5qNRSx3k8WPbDj4R0wbGbuQMUObKYinlheK+u5IioDFo/ljvTiRAUqLjp07YZfFOmhdhA7/GBuj6S7HcoBUESeB8Y8pBFzPPcNYSZ57Y9Wng1+BHbHLZQdsKuI+xizXyRDGIAP88N/hehAFzxJPQ4D5yhewwx5HMBKVuYw3diTkZlbWhLD4xToVdpxNmqu4ycQETidl3R3lLWqOKtFlMGRaeJ74zapQVZXcTzF5v2+MPVdWCNBAt14wrf9MZ2OxCzyTb27YOim1SItsGHP8OcjXeWo1UVaTI7qbEre8xMWII9r4XvE7N+LrGQSajGV4+o3HtjQ/C9SnR03zVplalTfT3W9ck8/H9PfCLXy3m1oF5OKQBxF+cpUKhKTEcXGOnyssNkiDxFz9sNGe8PbaJ2iCBPzix4Ny1IsHaRVV6YW4mCdrHb+bn9MCCDCddsaqWUpUKCZhaPmNUREBJBKegm/+Ubo95OEyrlmQ+syWuTMyepM9ZwzeIT+GqJSomacb6gF91UlpLHvEYB5ovVO4jgQAMC7i1oVJCDukYHpxSogGpgg9E7eMCsrPmffCLYlV8xxylL047YRiPKk7RbEpoM3TCRCJnVEicEFcRgZSyTA4mhx0wJUGEHtMuoPfDnoeatxhVytMBoOHbS8oIHvGKXkiSLVGJUwMKNNYfGi6hkBFsImuU9lS2OIek7UF8w5kqPpGLqoFuMA9K1sAbWxYzWpSLdccsbztxaHW1dYib4BeIq+5VIv7dxi1pWjM43RzghX0K0ET846CFM4QWFonZnLJyBIJsBf9ZwxafmlVVUcAYo1MkFJtiMDDCQRaAAVN4yvmEddrQQemOKTLTpmmghS277xHOASMRjo1m74DbGA9SIWNYY4eoMCvNxy1fHds6Wlt3AaeRgrUzCFLH4wvLXxNTq4I8WiwM3l9yDj5KYxUbMDHgzWAtGYhGrkVdSD1wC0k1MtmRtj0tN44/ML9CMEVz0dcQGonmB2UNBBIPBwS3EBwDxG/PZda+UqRTFPaxqoJF6bckR9z+nfC74W0dTV3ETGJq2tK9FFChGXcCRwVJkKPYf0xJ4azABaf99/6YaG5iSLAXhfV1Sy2vb7YoaVpFOhVFZBLgkgniCIiO18Dtb1EGqYNh/s47yusQImcSkMDcSsFSBeX81lwQSeSZxHkssCpwNzetY6y+sADC9pjdwhV8sNhwt0ssPN++DFTVV2YBZfOjzecEAbTm4XjnlaI2jF2lTwHpamABfHf/WBgNpnSwh5KIjHJojAinrw64mGsjvgdpnriZdn02P83wweHdTYkKcA9e+sfH9cX/Dn1j5xY3EjXmaKE3LhN8SaZuZjh2yv04X9e4OJAxBlgUERBXJti7kcsQwm+J1/qcWsp9a/OKbye00XSMoNo+MWM9lZGPdM+gYsZrE5jVEUszo0k4Gto8HDfUwNzn1DHlciMKAwQmmY7bR8E6WLRx3eYO0RfGhk8DEy+Gj2wwUcX6XGOGoZzaInN4ZjpiL/AKHHTDtUxRqY74hndoihU0s9sV30tsNtbFZ8dFQwigIisdNbET6c3bDM+ODgvEMWaQio2WI5GOlRhxODOaxSbnDQ1xANMAwXWpEHHBFsEM10xE3GPXntkHtiSjUgY6zPGIqfGOzlrSatmDt5wOoud04t1uMVsvzjsGFKddox1+KPfHI4xxj05JDnD3x7+Pbvio+ORgrCCSZ//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106" name="Picture 10" descr="http://gliving.com/wp-content/uploads/2007/10/viticulture-wine-growing-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2780928"/>
            <a:ext cx="5715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http://wwwdelivery.superstock.com/WI/223/1848/PreviewComp/SuperStock_1848-1004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106" y="312738"/>
            <a:ext cx="3333750" cy="2209801"/>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http://1.bp.blogspot.com/--t4-xiYPHms/TffMFBJ76oI/AAAAAAAAAVA/Vxj7q--5NM0/s1600/wine-mone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703" y="2306711"/>
            <a:ext cx="2972772" cy="2000251"/>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descr="http://images.crestock.com/830000-839999/834985-x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75" y="4476427"/>
            <a:ext cx="2946435" cy="2114501"/>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descr="http://www.visitvineyards.com/Image/ALL/ALL/BOOKS/090622-ALL-ALL-SP-pemberton_wine_region_western_australia_alex_bon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7035" y="312738"/>
            <a:ext cx="2162175" cy="20002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06641" y="297207"/>
            <a:ext cx="553998" cy="1815753"/>
          </a:xfrm>
          <a:prstGeom prst="rect">
            <a:avLst/>
          </a:prstGeom>
          <a:noFill/>
        </p:spPr>
        <p:txBody>
          <a:bodyPr vert="vert270" wrap="square" rtlCol="0">
            <a:spAutoFit/>
          </a:bodyPr>
          <a:lstStyle/>
          <a:p>
            <a:r>
              <a:rPr lang="en-AU" sz="2400" dirty="0" smtClean="0"/>
              <a:t>VITICULTURE</a:t>
            </a:r>
            <a:endParaRPr lang="en-AU" sz="2400" dirty="0"/>
          </a:p>
        </p:txBody>
      </p:sp>
      <p:pic>
        <p:nvPicPr>
          <p:cNvPr id="4116" name="Picture 20" descr="Restaurant at Capel Vale, South West wine region of Western Australi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6257" y="328411"/>
            <a:ext cx="1815753" cy="1815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86440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www.burildawaters.com.au/wp-content/images/food-and-wine/trout-fishing-tasmania-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2580" y="3429000"/>
            <a:ext cx="4671899" cy="3106316"/>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australiantraveller.com/images/galleries/577/009-Strahan-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370" y="332656"/>
            <a:ext cx="4120548" cy="2808312"/>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http://cache2.allpostersimages.com/p/LRG/40/4001/796WF00Z/posters/love-julian-fishing-boats-in-victoria-dock-hobart-tasmani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370" y="3717032"/>
            <a:ext cx="3810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http://www.nothinglikeaustralia.com/uploaded_files/local/us/entry_uploads/large/1271725638_443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2356" y="333966"/>
            <a:ext cx="4385619" cy="2828725"/>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www.sea-ex.com/fishphotos/images/scallops-on-shell-on-ic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9003" y="332656"/>
            <a:ext cx="1905000" cy="18002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71830" y="3228945"/>
            <a:ext cx="3688566" cy="400110"/>
          </a:xfrm>
          <a:prstGeom prst="rect">
            <a:avLst/>
          </a:prstGeom>
          <a:noFill/>
        </p:spPr>
        <p:txBody>
          <a:bodyPr wrap="square" rtlCol="0">
            <a:spAutoFit/>
          </a:bodyPr>
          <a:lstStyle/>
          <a:p>
            <a:r>
              <a:rPr lang="en-AU" sz="2000" dirty="0" smtClean="0"/>
              <a:t>FISHING &amp; </a:t>
            </a:r>
            <a:r>
              <a:rPr lang="en-AU" sz="2000" dirty="0" smtClean="0"/>
              <a:t>AQUACULTURE </a:t>
            </a:r>
            <a:endParaRPr lang="en-AU" sz="2000" dirty="0"/>
          </a:p>
        </p:txBody>
      </p:sp>
    </p:spTree>
    <p:extLst>
      <p:ext uri="{BB962C8B-B14F-4D97-AF65-F5344CB8AC3E}">
        <p14:creationId xmlns:p14="http://schemas.microsoft.com/office/powerpoint/2010/main" val="36594990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mushroomman.com.au/images/P/frenchsummertruff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12776"/>
            <a:ext cx="4762500" cy="47625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manjimuptruffles.com.au/rw_common/images/ManjimupTrufflesWithShado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0044" y="692696"/>
            <a:ext cx="3930824" cy="246700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l.yimg.com/ea/img/-/110531/1_16u922c-16u9271.jpg?x=400&amp;q=80&amp;n=1&amp;sig=51vMld1aSKtDhH11IOdI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4902" y="3577596"/>
            <a:ext cx="3463573" cy="2597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92252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australia.edu/images/stories/william_angliss_hospitalit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284984"/>
            <a:ext cx="2234417" cy="333375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www.pointofsalesystems.com.au/images/hospitality_solutio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1284" y="3251676"/>
            <a:ext cx="5010150" cy="3333750"/>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http://www.campbellhs.act.edu.au/__data/assets/image/0011/135011/Hospitalit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7204" y="476672"/>
            <a:ext cx="2990850" cy="223837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340984" y="2068717"/>
            <a:ext cx="1944216" cy="646331"/>
          </a:xfrm>
          <a:prstGeom prst="rect">
            <a:avLst/>
          </a:prstGeom>
          <a:noFill/>
        </p:spPr>
        <p:txBody>
          <a:bodyPr wrap="square" rtlCol="0">
            <a:spAutoFit/>
          </a:bodyPr>
          <a:lstStyle/>
          <a:p>
            <a:r>
              <a:rPr lang="en-AU" b="1" dirty="0" smtClean="0"/>
              <a:t>TIMBERTOP HOSPITALITY</a:t>
            </a:r>
            <a:endParaRPr lang="en-AU" b="1" dirty="0"/>
          </a:p>
        </p:txBody>
      </p:sp>
      <p:pic>
        <p:nvPicPr>
          <p:cNvPr id="10242" name="Picture 2" descr="http://www.madec.edu.au/wp-content/uploads/2010/10/Hospitality-270x14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7564" y="476672"/>
            <a:ext cx="2571750" cy="133350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23528" y="471262"/>
            <a:ext cx="2502024" cy="2677656"/>
          </a:xfrm>
          <a:prstGeom prst="rect">
            <a:avLst/>
          </a:prstGeom>
        </p:spPr>
        <p:txBody>
          <a:bodyPr wrap="square">
            <a:spAutoFit/>
          </a:bodyPr>
          <a:lstStyle/>
          <a:p>
            <a:pPr marL="285750" indent="-285750">
              <a:buFont typeface="Arial" pitchFamily="34" charset="0"/>
              <a:buChar char="•"/>
            </a:pPr>
            <a:r>
              <a:rPr lang="en-AU" sz="1400" dirty="0"/>
              <a:t>Two “state of the art” kitchens</a:t>
            </a:r>
          </a:p>
          <a:p>
            <a:pPr marL="285750" indent="-285750">
              <a:buFont typeface="Arial" pitchFamily="34" charset="0"/>
              <a:buChar char="•"/>
            </a:pPr>
            <a:r>
              <a:rPr lang="en-AU" sz="1400" dirty="0"/>
              <a:t>Domestic kitchen for </a:t>
            </a:r>
            <a:r>
              <a:rPr lang="en-AU" sz="1400" dirty="0" smtClean="0"/>
              <a:t>Years </a:t>
            </a:r>
            <a:r>
              <a:rPr lang="en-AU" sz="1400" dirty="0"/>
              <a:t>7-10</a:t>
            </a:r>
          </a:p>
          <a:p>
            <a:pPr marL="285750" indent="-285750">
              <a:buFont typeface="Arial" pitchFamily="34" charset="0"/>
              <a:buChar char="•"/>
            </a:pPr>
            <a:r>
              <a:rPr lang="en-AU" sz="1400" dirty="0"/>
              <a:t>Commercial kitchen for VCE and VET Hospitality</a:t>
            </a:r>
          </a:p>
          <a:p>
            <a:pPr marL="285750" indent="-285750">
              <a:buFont typeface="Arial" pitchFamily="34" charset="0"/>
              <a:buChar char="•"/>
            </a:pPr>
            <a:r>
              <a:rPr lang="en-AU" sz="1400" dirty="0"/>
              <a:t>Dining room which doubles as a classroom</a:t>
            </a:r>
          </a:p>
          <a:p>
            <a:pPr marL="285750" indent="-285750">
              <a:buFont typeface="Arial" pitchFamily="34" charset="0"/>
              <a:buChar char="•"/>
            </a:pPr>
            <a:r>
              <a:rPr lang="en-AU" sz="1400" dirty="0"/>
              <a:t>Food storeroom</a:t>
            </a:r>
          </a:p>
          <a:p>
            <a:pPr marL="285750" indent="-285750">
              <a:buFont typeface="Arial" pitchFamily="34" charset="0"/>
              <a:buChar char="•"/>
            </a:pPr>
            <a:r>
              <a:rPr lang="en-AU" sz="1400" dirty="0"/>
              <a:t>Staff Office</a:t>
            </a:r>
          </a:p>
          <a:p>
            <a:pPr marL="285750" indent="-285750">
              <a:buFont typeface="Arial" pitchFamily="34" charset="0"/>
              <a:buChar char="•"/>
            </a:pPr>
            <a:r>
              <a:rPr lang="en-AU" sz="1400" dirty="0"/>
              <a:t>Change room and toilet amenities</a:t>
            </a:r>
          </a:p>
        </p:txBody>
      </p:sp>
    </p:spTree>
    <p:extLst>
      <p:ext uri="{BB962C8B-B14F-4D97-AF65-F5344CB8AC3E}">
        <p14:creationId xmlns:p14="http://schemas.microsoft.com/office/powerpoint/2010/main" val="6862603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chubbyhubby.net/blog/wp-content/themes/bionicjive/blogimages/pemberton_marr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92696"/>
            <a:ext cx="4000500" cy="597217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chubbyhubby.net/blog/wp-content/themes/bionicjive/blogimages/pemberton_marron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332656"/>
            <a:ext cx="4000500" cy="5972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991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sicilianoconstruction.com/cad.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571" y="404664"/>
            <a:ext cx="5695950" cy="339090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screens.alternativeto.net/f56195f5-3772-4efb-8264-806d99add92c_2_ful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3536079"/>
            <a:ext cx="4201716" cy="3292389"/>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Low cost quality CAD Drafting servi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404664"/>
            <a:ext cx="3162300" cy="2505076"/>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http://coursesearch.openlearning.tafe.qld.gov.au/media/logo-inst/BrochureLogo_TT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4149080"/>
            <a:ext cx="4165019" cy="233630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259633" y="3933056"/>
            <a:ext cx="3327788" cy="646331"/>
          </a:xfrm>
          <a:prstGeom prst="rect">
            <a:avLst/>
          </a:prstGeom>
          <a:noFill/>
        </p:spPr>
        <p:txBody>
          <a:bodyPr wrap="square" rtlCol="0">
            <a:spAutoFit/>
          </a:bodyPr>
          <a:lstStyle/>
          <a:p>
            <a:r>
              <a:rPr lang="en-AU" dirty="0" smtClean="0"/>
              <a:t>COMPUTER AIDED DRAFTING</a:t>
            </a:r>
          </a:p>
          <a:p>
            <a:endParaRPr lang="en-AU" dirty="0"/>
          </a:p>
        </p:txBody>
      </p:sp>
    </p:spTree>
    <p:extLst>
      <p:ext uri="{BB962C8B-B14F-4D97-AF65-F5344CB8AC3E}">
        <p14:creationId xmlns:p14="http://schemas.microsoft.com/office/powerpoint/2010/main" val="40785979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solarhaven.org/FoundationWallsPlate3Xb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48680"/>
            <a:ext cx="3943350" cy="268605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www.ebsteam.com.au/res/image/strawbale_hou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3717032"/>
            <a:ext cx="5143500" cy="2743201"/>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ttp://www.believeucan.eu/mypages/myimages/StrawBuild/strawbal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1825" y="188640"/>
            <a:ext cx="4286250" cy="3171826"/>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http://www.organicsaustraliaonline.com.au/images/book-the%20strawbale%20hous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977" y="3286659"/>
            <a:ext cx="2423823" cy="3182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4290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nauticalstudies.files.wordpress.com/2010/10/dsc0052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5652" y="274493"/>
            <a:ext cx="2935586" cy="2204557"/>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ttp://farm3.static.flickr.com/2324/1710207407_c61b7e16f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260648"/>
            <a:ext cx="3351723" cy="22322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46913" y="260648"/>
            <a:ext cx="1944216" cy="923330"/>
          </a:xfrm>
          <a:prstGeom prst="rect">
            <a:avLst/>
          </a:prstGeom>
        </p:spPr>
        <p:txBody>
          <a:bodyPr wrap="square">
            <a:spAutoFit/>
          </a:bodyPr>
          <a:lstStyle/>
          <a:p>
            <a:r>
              <a:rPr lang="en-AU" dirty="0" smtClean="0"/>
              <a:t>NAUTICAL STUDIES AT TIMBERTOP</a:t>
            </a:r>
            <a:endParaRPr lang="en-AU" dirty="0"/>
          </a:p>
        </p:txBody>
      </p:sp>
      <p:pic>
        <p:nvPicPr>
          <p:cNvPr id="16390" name="Picture 6" descr="http://www.wa.yachting.org.au/site/yachting/image/fullsize/2408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3209502"/>
            <a:ext cx="4762500" cy="3171826"/>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http://3.bp.blogspot.com/_kkLM9swraa8/RxYAS9NXKkI/AAAAAAAAAEY/Tb_galXDc5s/s400/endeavour_08100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2636912"/>
            <a:ext cx="28575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03520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Picture 6" descr="http://www.iiimedia.com.au/images/professional-graphic-design-sydney-graphic-design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5865" y="4437111"/>
            <a:ext cx="3996583" cy="2035221"/>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http://sandycrum.com/images/t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4260542"/>
            <a:ext cx="3275560" cy="2448482"/>
          </a:xfrm>
          <a:prstGeom prst="rect">
            <a:avLst/>
          </a:prstGeom>
          <a:noFill/>
          <a:extLst>
            <a:ext uri="{909E8E84-426E-40DD-AFC4-6F175D3DCCD1}">
              <a14:hiddenFill xmlns:a14="http://schemas.microsoft.com/office/drawing/2010/main">
                <a:solidFill>
                  <a:srgbClr val="FFFFFF"/>
                </a:solidFill>
              </a14:hiddenFill>
            </a:ext>
          </a:extLst>
        </p:spPr>
      </p:pic>
      <p:pic>
        <p:nvPicPr>
          <p:cNvPr id="14346" name="Picture 10" descr="http://www.abootplay.ca/wp-content/uploads/2011/06/computeranimati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8893" y="332656"/>
            <a:ext cx="3181350" cy="3009901"/>
          </a:xfrm>
          <a:prstGeom prst="rect">
            <a:avLst/>
          </a:prstGeom>
          <a:noFill/>
          <a:extLst>
            <a:ext uri="{909E8E84-426E-40DD-AFC4-6F175D3DCCD1}">
              <a14:hiddenFill xmlns:a14="http://schemas.microsoft.com/office/drawing/2010/main">
                <a:solidFill>
                  <a:srgbClr val="FFFFFF"/>
                </a:solidFill>
              </a14:hiddenFill>
            </a:ext>
          </a:extLst>
        </p:spPr>
      </p:pic>
      <p:pic>
        <p:nvPicPr>
          <p:cNvPr id="14348" name="Picture 12" descr="http://spiderswebcreations.com/wp-content/uploads/2011/05/112.-Computer-Animation-Softwar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1567327"/>
            <a:ext cx="3179615" cy="254369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5574" y="89999"/>
            <a:ext cx="5208513" cy="1477328"/>
          </a:xfrm>
          <a:prstGeom prst="rect">
            <a:avLst/>
          </a:prstGeom>
        </p:spPr>
        <p:txBody>
          <a:bodyPr wrap="square">
            <a:spAutoFit/>
          </a:bodyPr>
          <a:lstStyle/>
          <a:p>
            <a:r>
              <a:rPr lang="en-AU" b="1" dirty="0" smtClean="0"/>
              <a:t>MEDIA STUDIES AT TIMBERTOP </a:t>
            </a:r>
          </a:p>
          <a:p>
            <a:r>
              <a:rPr lang="en-AU" dirty="0" smtClean="0"/>
              <a:t>focuses </a:t>
            </a:r>
            <a:r>
              <a:rPr lang="en-AU" dirty="0"/>
              <a:t>mainly on the moving image, and is well resourced with IT facilities and digital camcorders. Students learn to make short films, pop videos and documentaries using industry standard software</a:t>
            </a:r>
            <a:endParaRPr lang="en-AU" dirty="0"/>
          </a:p>
        </p:txBody>
      </p:sp>
    </p:spTree>
    <p:extLst>
      <p:ext uri="{BB962C8B-B14F-4D97-AF65-F5344CB8AC3E}">
        <p14:creationId xmlns:p14="http://schemas.microsoft.com/office/powerpoint/2010/main" val="1360871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28836"/>
            <a:ext cx="5094312" cy="1200329"/>
          </a:xfrm>
          <a:prstGeom prst="rect">
            <a:avLst/>
          </a:prstGeom>
        </p:spPr>
        <p:txBody>
          <a:bodyPr wrap="square">
            <a:spAutoFit/>
          </a:bodyPr>
          <a:lstStyle/>
          <a:p>
            <a:r>
              <a:rPr lang="en-AU" dirty="0"/>
              <a:t>In </a:t>
            </a:r>
            <a:r>
              <a:rPr lang="en-AU" dirty="0" smtClean="0"/>
              <a:t>DESIGN TECHNOLOGY AT TIMBERTOP  includes excellent </a:t>
            </a:r>
            <a:r>
              <a:rPr lang="en-AU" dirty="0"/>
              <a:t>facilities and an imaginative, disciplined approach ensure original and sophisticated results in metal, wood, silver and plastics.</a:t>
            </a:r>
            <a:endParaRPr lang="en-AU" dirty="0"/>
          </a:p>
        </p:txBody>
      </p:sp>
    </p:spTree>
    <p:extLst>
      <p:ext uri="{BB962C8B-B14F-4D97-AF65-F5344CB8AC3E}">
        <p14:creationId xmlns:p14="http://schemas.microsoft.com/office/powerpoint/2010/main" val="9047958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548680"/>
            <a:ext cx="8424936" cy="3293209"/>
          </a:xfrm>
          <a:prstGeom prst="rect">
            <a:avLst/>
          </a:prstGeom>
        </p:spPr>
        <p:txBody>
          <a:bodyPr wrap="square">
            <a:spAutoFit/>
          </a:bodyPr>
          <a:lstStyle/>
          <a:p>
            <a:pPr algn="ctr"/>
            <a:r>
              <a:rPr lang="en-AU" sz="1600" dirty="0"/>
              <a:t>Timbertop: An Innovation in Education</a:t>
            </a:r>
          </a:p>
          <a:p>
            <a:r>
              <a:rPr lang="en-AU" sz="1600" dirty="0"/>
              <a:t>The philosophy </a:t>
            </a:r>
            <a:r>
              <a:rPr lang="en-AU" sz="1600" dirty="0" smtClean="0"/>
              <a:t>that </a:t>
            </a:r>
            <a:r>
              <a:rPr lang="en-AU" sz="1600" dirty="0"/>
              <a:t>moral and intellectual courage comes only from experience </a:t>
            </a:r>
            <a:r>
              <a:rPr lang="en-AU" sz="1600" dirty="0" smtClean="0"/>
              <a:t>is the philosophy behind </a:t>
            </a:r>
            <a:r>
              <a:rPr lang="en-AU" sz="1600" b="1" dirty="0" smtClean="0"/>
              <a:t>Timbertop</a:t>
            </a:r>
            <a:r>
              <a:rPr lang="en-AU" sz="1600" dirty="0" smtClean="0"/>
              <a:t>. This is </a:t>
            </a:r>
            <a:r>
              <a:rPr lang="en-AU" sz="1600" dirty="0"/>
              <a:t>based upon the belief that education must be closely concerned with the development of self-confidence, and that this comes from the learning of competence in practical ways, and from the growth of self-reliance and </a:t>
            </a:r>
            <a:r>
              <a:rPr lang="en-AU" sz="1600" dirty="0" smtClean="0"/>
              <a:t>independence. Children, especially adolescents, better </a:t>
            </a:r>
            <a:r>
              <a:rPr lang="en-AU" sz="1600" dirty="0"/>
              <a:t>develop by themselves, out of the usual school machine. Placed in a different and less clement environment, they </a:t>
            </a:r>
            <a:r>
              <a:rPr lang="en-AU" sz="1600" dirty="0" smtClean="0"/>
              <a:t>will undertake </a:t>
            </a:r>
            <a:r>
              <a:rPr lang="en-AU" sz="1600" dirty="0"/>
              <a:t>responsibility for themselves and be given the challenges </a:t>
            </a:r>
            <a:r>
              <a:rPr lang="en-AU" sz="1600" dirty="0" smtClean="0"/>
              <a:t>that </a:t>
            </a:r>
            <a:r>
              <a:rPr lang="en-AU" sz="1600" dirty="0"/>
              <a:t>they </a:t>
            </a:r>
            <a:r>
              <a:rPr lang="en-AU" sz="1600" dirty="0" smtClean="0"/>
              <a:t>have </a:t>
            </a:r>
            <a:r>
              <a:rPr lang="en-AU" sz="1600" dirty="0"/>
              <a:t>to conquer. </a:t>
            </a:r>
            <a:r>
              <a:rPr lang="en-AU" sz="1600" dirty="0" smtClean="0"/>
              <a:t>The first principle is </a:t>
            </a:r>
            <a:r>
              <a:rPr lang="en-AU" sz="1600" dirty="0"/>
              <a:t>essentially one of self-reliance and the challenge to live up to this responsibility</a:t>
            </a:r>
            <a:r>
              <a:rPr lang="en-AU" sz="1600" dirty="0" smtClean="0"/>
              <a:t>. Timbertop </a:t>
            </a:r>
            <a:r>
              <a:rPr lang="en-AU" sz="1600" dirty="0"/>
              <a:t>offers to students many new and unusual challenges; obstacles and hurdles that resemble those that they will come across throughout their lives</a:t>
            </a:r>
            <a:r>
              <a:rPr lang="en-AU" sz="1600" dirty="0" smtClean="0"/>
              <a:t>.</a:t>
            </a:r>
          </a:p>
          <a:p>
            <a:r>
              <a:rPr lang="en-AU" sz="1600" dirty="0" smtClean="0"/>
              <a:t>The origins </a:t>
            </a:r>
            <a:r>
              <a:rPr lang="en-AU" sz="1600" dirty="0"/>
              <a:t>in the thinking </a:t>
            </a:r>
            <a:r>
              <a:rPr lang="en-AU" sz="1600" dirty="0" smtClean="0"/>
              <a:t>comes from of </a:t>
            </a:r>
            <a:r>
              <a:rPr lang="en-AU" sz="1600" dirty="0"/>
              <a:t>Kurt Hahn, who was behind the founding of Salem School in Germany, </a:t>
            </a:r>
            <a:r>
              <a:rPr lang="en-AU" sz="1600" dirty="0" err="1"/>
              <a:t>Gordonstoun</a:t>
            </a:r>
            <a:r>
              <a:rPr lang="en-AU" sz="1600" dirty="0"/>
              <a:t> in Scotland, the Outward Bound movement and the Duke of Edinburgh’s Award Scheme. </a:t>
            </a:r>
          </a:p>
        </p:txBody>
      </p:sp>
      <p:pic>
        <p:nvPicPr>
          <p:cNvPr id="3074" name="Picture 2" descr="http://www.salem-net.de/typo3temp/pics/461cc9e9d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3717032"/>
            <a:ext cx="428625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salem-net.de/typo3temp/pics/720c9d048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5013176"/>
            <a:ext cx="2342034" cy="156135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salem-net.de/typo3temp/pics/4c59a3939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0272" y="5195117"/>
            <a:ext cx="2035113" cy="135674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www.salem-net.de/typo3temp/pics/908deb14b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6265" y="3717032"/>
            <a:ext cx="214312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www.salem-net.de/typo3temp/pics/738cae60d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5575" y="3789040"/>
            <a:ext cx="1693962" cy="1129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76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codesmiths.com/shed/books/covers/1561583588_l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4" y="2211298"/>
            <a:ext cx="3495675" cy="4524375"/>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http://www.sbc.vic.edu.au/FX/image_proxy.php?FXimage=%2Ffmi%2Fxml%2Fcnt%2Fdata.jpg%3F-db%3Dwebnews%26-lay%3Dweb%26-recid%3D734%26-field%3Dima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70387"/>
            <a:ext cx="2857500" cy="1895476"/>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http://www.letterfrack.net/batch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7864" y="195310"/>
            <a:ext cx="2044547" cy="1530421"/>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http://www.mdzynsolutions.com/images/Portfolio/Logo_MetalTech.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1250" y="2317528"/>
            <a:ext cx="3429000" cy="2286001"/>
          </a:xfrm>
          <a:prstGeom prst="rect">
            <a:avLst/>
          </a:prstGeom>
          <a:noFill/>
          <a:extLst>
            <a:ext uri="{909E8E84-426E-40DD-AFC4-6F175D3DCCD1}">
              <a14:hiddenFill xmlns:a14="http://schemas.microsoft.com/office/drawing/2010/main">
                <a:solidFill>
                  <a:srgbClr val="FFFFFF"/>
                </a:solidFill>
              </a14:hiddenFill>
            </a:ext>
          </a:extLst>
        </p:spPr>
      </p:pic>
      <p:pic>
        <p:nvPicPr>
          <p:cNvPr id="15370" name="Picture 10" descr="http://www.mtialbany.com/images/home_image.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9009" y="3933056"/>
            <a:ext cx="2295525" cy="2828925"/>
          </a:xfrm>
          <a:prstGeom prst="rect">
            <a:avLst/>
          </a:prstGeom>
          <a:noFill/>
          <a:extLst>
            <a:ext uri="{909E8E84-426E-40DD-AFC4-6F175D3DCCD1}">
              <a14:hiddenFill xmlns:a14="http://schemas.microsoft.com/office/drawing/2010/main">
                <a:solidFill>
                  <a:srgbClr val="FFFFFF"/>
                </a:solidFill>
              </a14:hiddenFill>
            </a:ext>
          </a:extLst>
        </p:spPr>
      </p:pic>
      <p:pic>
        <p:nvPicPr>
          <p:cNvPr id="15372" name="Picture 12" descr="http://wwwold.ccgs.wa.edu.au/newsite/page/body/school/content/sen_scho/academic/11-12/text/picts/woodwork_240rtsp.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99963" y="1118125"/>
            <a:ext cx="1190625" cy="1724025"/>
          </a:xfrm>
          <a:prstGeom prst="rect">
            <a:avLst/>
          </a:prstGeom>
          <a:noFill/>
          <a:extLst>
            <a:ext uri="{909E8E84-426E-40DD-AFC4-6F175D3DCCD1}">
              <a14:hiddenFill xmlns:a14="http://schemas.microsoft.com/office/drawing/2010/main">
                <a:solidFill>
                  <a:srgbClr val="FFFFFF"/>
                </a:solidFill>
              </a14:hiddenFill>
            </a:ext>
          </a:extLst>
        </p:spPr>
      </p:pic>
      <p:pic>
        <p:nvPicPr>
          <p:cNvPr id="15374" name="Picture 14" descr="http://www.wesley.wa.edu.au/cache/path/:upload:pages:metal-technology:_igp4064.jpg/width/960/height/800/name/_igp4064.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37042" y="4763178"/>
            <a:ext cx="2968017" cy="1972495"/>
          </a:xfrm>
          <a:prstGeom prst="rect">
            <a:avLst/>
          </a:prstGeom>
          <a:noFill/>
          <a:extLst>
            <a:ext uri="{909E8E84-426E-40DD-AFC4-6F175D3DCCD1}">
              <a14:hiddenFill xmlns:a14="http://schemas.microsoft.com/office/drawing/2010/main">
                <a:solidFill>
                  <a:srgbClr val="FFFFFF"/>
                </a:solidFill>
              </a14:hiddenFill>
            </a:ext>
          </a:extLst>
        </p:spPr>
      </p:pic>
      <p:pic>
        <p:nvPicPr>
          <p:cNvPr id="15376" name="Picture 16" descr="http://mkreplikote.com/_common/images/potential-wood-3.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19009" y="170387"/>
            <a:ext cx="2171351" cy="3638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2000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20840"/>
            <a:ext cx="4572000" cy="3416320"/>
          </a:xfrm>
          <a:prstGeom prst="rect">
            <a:avLst/>
          </a:prstGeom>
        </p:spPr>
        <p:txBody>
          <a:bodyPr>
            <a:spAutoFit/>
          </a:bodyPr>
          <a:lstStyle/>
          <a:p>
            <a:r>
              <a:rPr lang="en-AU" b="1" dirty="0">
                <a:hlinkClick r:id="rId2"/>
              </a:rPr>
              <a:t>Music</a:t>
            </a:r>
            <a:r>
              <a:rPr lang="en-AU" dirty="0"/>
              <a:t> and </a:t>
            </a:r>
            <a:r>
              <a:rPr lang="en-AU" b="1" dirty="0">
                <a:hlinkClick r:id="rId3"/>
              </a:rPr>
              <a:t>Drama</a:t>
            </a:r>
            <a:r>
              <a:rPr lang="en-AU" dirty="0"/>
              <a:t> provide the life and body for the health and vitality of the whole community. The dramatic life of the School is a continuously evolving process of experience. There are school productions staged in various locations but performances are also presented by houses, year groups or other smaller units. The emphasis is on participation, teamwork, personal development and quality, particularly when Drama links with Music to stage one of the musicals which are a special </a:t>
            </a:r>
            <a:r>
              <a:rPr lang="en-AU" dirty="0" smtClean="0"/>
              <a:t>TIMBERTOPS strengths.</a:t>
            </a:r>
            <a:endParaRPr lang="en-AU" dirty="0"/>
          </a:p>
        </p:txBody>
      </p:sp>
      <p:pic>
        <p:nvPicPr>
          <p:cNvPr id="9218" name="Picture 2" descr="http://t3.gstatic.com/images?q=tbn:ANd9GcRfW7waIFW2FQjEEvGJkPFrw3OTVo6hsZP1UQ5q5pi4wYNgg7zIT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074" y="1929648"/>
            <a:ext cx="1872208" cy="140235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t0.gstatic.com/images?q=tbn:ANd9GcQz41Yi1WCBYye7JikMEjpzc0LBSU2On03p8qqf0WIe7_YDlPEtT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2745" y="123118"/>
            <a:ext cx="2188546" cy="159772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t2.gstatic.com/images?q=tbn:ANd9GcRnVJZPdOBVyx8tYtKUq5HxYaoWAWKJboyPHL5MlBonREBGEDgrLQ"/>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1916" y="5013176"/>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t3.gstatic.com/images?q=tbn:ANd9GcRBfUsslELVOrgNyVrIx4hJueQVay5W3PDOTqD-kqnT96EvN18I5Q"/>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54975" y="3429000"/>
            <a:ext cx="2227307" cy="1476802"/>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http://rockhay.tripod.com/dramas/drama.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33" y="5068672"/>
            <a:ext cx="2251267" cy="1757366"/>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http://www.danceacademyinstep.com/sitebuildercontent/sitebuilderpictures/Fotolia_887936_XS.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5575" y="123118"/>
            <a:ext cx="2130425" cy="1597819"/>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Fotolia_6363098_XS.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6603" y="1865147"/>
            <a:ext cx="1702290" cy="1347829"/>
          </a:xfrm>
          <a:prstGeom prst="rect">
            <a:avLst/>
          </a:prstGeom>
          <a:noFill/>
          <a:extLst>
            <a:ext uri="{909E8E84-426E-40DD-AFC4-6F175D3DCCD1}">
              <a14:hiddenFill xmlns:a14="http://schemas.microsoft.com/office/drawing/2010/main">
                <a:solidFill>
                  <a:srgbClr val="FFFFFF"/>
                </a:solidFill>
              </a14:hiddenFill>
            </a:ext>
          </a:extLst>
        </p:spPr>
      </p:pic>
      <p:pic>
        <p:nvPicPr>
          <p:cNvPr id="9232" name="Picture 16" descr="http://web.shcoakleigh.catholic.edu.au/_uploads/_cknw/images/Drama%20School%20ad%20W2.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55776" y="5103418"/>
            <a:ext cx="1600200" cy="1600201"/>
          </a:xfrm>
          <a:prstGeom prst="rect">
            <a:avLst/>
          </a:prstGeom>
          <a:noFill/>
          <a:extLst>
            <a:ext uri="{909E8E84-426E-40DD-AFC4-6F175D3DCCD1}">
              <a14:hiddenFill xmlns:a14="http://schemas.microsoft.com/office/drawing/2010/main">
                <a:solidFill>
                  <a:srgbClr val="FFFFFF"/>
                </a:solidFill>
              </a14:hiddenFill>
            </a:ext>
          </a:extLst>
        </p:spPr>
      </p:pic>
      <p:pic>
        <p:nvPicPr>
          <p:cNvPr id="9234" name="Picture 18" descr="http://www.stockton.ps.education.nsw.gov.au/IMG_2944.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1520" y="3465857"/>
            <a:ext cx="1672208" cy="1254156"/>
          </a:xfrm>
          <a:prstGeom prst="rect">
            <a:avLst/>
          </a:prstGeom>
          <a:noFill/>
          <a:extLst>
            <a:ext uri="{909E8E84-426E-40DD-AFC4-6F175D3DCCD1}">
              <a14:hiddenFill xmlns:a14="http://schemas.microsoft.com/office/drawing/2010/main">
                <a:solidFill>
                  <a:srgbClr val="FFFFFF"/>
                </a:solidFill>
              </a14:hiddenFill>
            </a:ext>
          </a:extLst>
        </p:spPr>
      </p:pic>
      <p:pic>
        <p:nvPicPr>
          <p:cNvPr id="9236" name="Picture 20" descr="http://media.apnonline.com.au/img/media/images/2010/09/23/LEC_23-09-2010_EGN_13_LEC-Curtain%20Call_fct460x283x31x20_t325.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95936" y="144769"/>
            <a:ext cx="2663577" cy="1630930"/>
          </a:xfrm>
          <a:prstGeom prst="rect">
            <a:avLst/>
          </a:prstGeom>
          <a:noFill/>
          <a:extLst>
            <a:ext uri="{909E8E84-426E-40DD-AFC4-6F175D3DCCD1}">
              <a14:hiddenFill xmlns:a14="http://schemas.microsoft.com/office/drawing/2010/main">
                <a:solidFill>
                  <a:srgbClr val="FFFFFF"/>
                </a:solidFill>
              </a14:hiddenFill>
            </a:ext>
          </a:extLst>
        </p:spPr>
      </p:pic>
      <p:pic>
        <p:nvPicPr>
          <p:cNvPr id="9238" name="Picture 22" descr="http://1.bp.blogspot.com/_vC7rHR9oCKU/SPWjB7HmQMI/AAAAAAAAF9U/WSr6wti5bqA/s400/seouldramafestival_DBSK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55976" y="5373216"/>
            <a:ext cx="1934131" cy="1320044"/>
          </a:xfrm>
          <a:prstGeom prst="rect">
            <a:avLst/>
          </a:prstGeom>
          <a:noFill/>
          <a:extLst>
            <a:ext uri="{909E8E84-426E-40DD-AFC4-6F175D3DCCD1}">
              <a14:hiddenFill xmlns:a14="http://schemas.microsoft.com/office/drawing/2010/main">
                <a:solidFill>
                  <a:srgbClr val="FFFFFF"/>
                </a:solidFill>
              </a14:hiddenFill>
            </a:ext>
          </a:extLst>
        </p:spPr>
      </p:pic>
      <p:pic>
        <p:nvPicPr>
          <p:cNvPr id="9240" name="Picture 24" descr="http://3.bp.blogspot.com/-dlkOmiNMCZo/TWEwkFoHjBI/AAAAAAAAAXc/-U7adAYfTLg/s1600/Drama%252520Queen.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286000" y="332656"/>
            <a:ext cx="1668933" cy="1056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86103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blog.silive.com/northshore/2008/08/medium_08-07-nzne-trot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332656"/>
            <a:ext cx="2286000" cy="2486026"/>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http://www.usc.edu.au/NR/rdonlyres/F53B067F-802C-4CC8-9654-E99927FAC8F0/0/KatieWhitburn_CreativeGen_140x2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9216" y="4437112"/>
            <a:ext cx="1333500" cy="2095501"/>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ar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4325118"/>
            <a:ext cx="3003650" cy="225702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resourcebank.sitc.co.uk/Resources/EA/ArgyllBute/ObanHigh/IanGowdie/IaGo_J001ArtdepMindmap.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03" y="183118"/>
            <a:ext cx="3627443" cy="2635564"/>
          </a:xfrm>
          <a:prstGeom prst="rect">
            <a:avLst/>
          </a:prstGeom>
          <a:noFill/>
          <a:extLst>
            <a:ext uri="{909E8E84-426E-40DD-AFC4-6F175D3DCCD1}">
              <a14:hiddenFill xmlns:a14="http://schemas.microsoft.com/office/drawing/2010/main">
                <a:solidFill>
                  <a:srgbClr val="FFFFFF"/>
                </a:solidFill>
              </a14:hiddenFill>
            </a:ext>
          </a:extLst>
        </p:spPr>
      </p:pic>
      <p:pic>
        <p:nvPicPr>
          <p:cNvPr id="13322" name="Picture 10" descr="visual Ar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5575" y="3922036"/>
            <a:ext cx="3540071" cy="2660112"/>
          </a:xfrm>
          <a:prstGeom prst="rect">
            <a:avLst/>
          </a:prstGeom>
          <a:noFill/>
          <a:extLst>
            <a:ext uri="{909E8E84-426E-40DD-AFC4-6F175D3DCCD1}">
              <a14:hiddenFill xmlns:a14="http://schemas.microsoft.com/office/drawing/2010/main">
                <a:solidFill>
                  <a:srgbClr val="FFFFFF"/>
                </a:solidFill>
              </a14:hiddenFill>
            </a:ext>
          </a:extLst>
        </p:spPr>
      </p:pic>
      <p:pic>
        <p:nvPicPr>
          <p:cNvPr id="13324" name="Picture 12" descr="http://www.aiuhs.org/images/web_desig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48264" y="2924944"/>
            <a:ext cx="1905000" cy="1400175"/>
          </a:xfrm>
          <a:prstGeom prst="rect">
            <a:avLst/>
          </a:prstGeom>
          <a:noFill/>
          <a:extLst>
            <a:ext uri="{909E8E84-426E-40DD-AFC4-6F175D3DCCD1}">
              <a14:hiddenFill xmlns:a14="http://schemas.microsoft.com/office/drawing/2010/main">
                <a:solidFill>
                  <a:srgbClr val="FFFFFF"/>
                </a:solidFill>
              </a14:hiddenFill>
            </a:ext>
          </a:extLst>
        </p:spPr>
      </p:pic>
      <p:pic>
        <p:nvPicPr>
          <p:cNvPr id="13326" name="Picture 14" descr="http://www.aiuhs.org/images/gren-do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575" y="-2173288"/>
            <a:ext cx="95250" cy="47625"/>
          </a:xfrm>
          <a:prstGeom prst="rect">
            <a:avLst/>
          </a:prstGeom>
          <a:noFill/>
          <a:extLst>
            <a:ext uri="{909E8E84-426E-40DD-AFC4-6F175D3DCCD1}">
              <a14:hiddenFill xmlns:a14="http://schemas.microsoft.com/office/drawing/2010/main">
                <a:solidFill>
                  <a:srgbClr val="FFFFFF"/>
                </a:solidFill>
              </a14:hiddenFill>
            </a:ext>
          </a:extLst>
        </p:spPr>
      </p:pic>
      <p:pic>
        <p:nvPicPr>
          <p:cNvPr id="13327" name="Picture 15" descr="http://www.aiuhs.org/images/gren-do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575" y="-1647825"/>
            <a:ext cx="95250" cy="47625"/>
          </a:xfrm>
          <a:prstGeom prst="rect">
            <a:avLst/>
          </a:prstGeom>
          <a:noFill/>
          <a:extLst>
            <a:ext uri="{909E8E84-426E-40DD-AFC4-6F175D3DCCD1}">
              <a14:hiddenFill xmlns:a14="http://schemas.microsoft.com/office/drawing/2010/main">
                <a:solidFill>
                  <a:srgbClr val="FFFFFF"/>
                </a:solidFill>
              </a14:hiddenFill>
            </a:ext>
          </a:extLst>
        </p:spPr>
      </p:pic>
      <p:pic>
        <p:nvPicPr>
          <p:cNvPr id="13328" name="Picture 16" descr="http://www.aiuhs.org/images/gren-do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575" y="-1098550"/>
            <a:ext cx="95250" cy="47625"/>
          </a:xfrm>
          <a:prstGeom prst="rect">
            <a:avLst/>
          </a:prstGeom>
          <a:noFill/>
          <a:extLst>
            <a:ext uri="{909E8E84-426E-40DD-AFC4-6F175D3DCCD1}">
              <a14:hiddenFill xmlns:a14="http://schemas.microsoft.com/office/drawing/2010/main">
                <a:solidFill>
                  <a:srgbClr val="FFFFFF"/>
                </a:solidFill>
              </a14:hiddenFill>
            </a:ext>
          </a:extLst>
        </p:spPr>
      </p:pic>
      <p:pic>
        <p:nvPicPr>
          <p:cNvPr id="13329" name="Picture 17" descr="http://www.aiuhs.org/images/gren-do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889" y="-1971600"/>
            <a:ext cx="95250" cy="476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762866" y="195322"/>
            <a:ext cx="2825358" cy="4247317"/>
          </a:xfrm>
          <a:prstGeom prst="rect">
            <a:avLst/>
          </a:prstGeom>
        </p:spPr>
        <p:txBody>
          <a:bodyPr wrap="square">
            <a:spAutoFit/>
          </a:bodyPr>
          <a:lstStyle/>
          <a:p>
            <a:pPr lvl="0" fontAlgn="base">
              <a:spcBef>
                <a:spcPct val="0"/>
              </a:spcBef>
              <a:spcAft>
                <a:spcPct val="0"/>
              </a:spcAft>
            </a:pPr>
            <a:r>
              <a:rPr lang="en-US" dirty="0">
                <a:solidFill>
                  <a:srgbClr val="333333"/>
                </a:solidFill>
                <a:cs typeface="Arial" pitchFamily="34" charset="0"/>
              </a:rPr>
              <a:t>use of tools and materials, </a:t>
            </a:r>
            <a:r>
              <a:rPr lang="en-US" dirty="0">
                <a:cs typeface="Arial" pitchFamily="34" charset="0"/>
              </a:rPr>
              <a:t/>
            </a:r>
            <a:br>
              <a:rPr lang="en-US" dirty="0">
                <a:cs typeface="Arial" pitchFamily="34" charset="0"/>
              </a:rPr>
            </a:br>
            <a:r>
              <a:rPr lang="en-US" dirty="0">
                <a:solidFill>
                  <a:srgbClr val="333333"/>
                </a:solidFill>
                <a:cs typeface="Arial" pitchFamily="34" charset="0"/>
              </a:rPr>
              <a:t>art vocabulary, </a:t>
            </a:r>
            <a:endParaRPr lang="en-US" dirty="0">
              <a:cs typeface="Arial" pitchFamily="34" charset="0"/>
            </a:endParaRPr>
          </a:p>
          <a:p>
            <a:pPr lvl="0" fontAlgn="base">
              <a:spcBef>
                <a:spcPct val="0"/>
              </a:spcBef>
              <a:spcAft>
                <a:spcPct val="0"/>
              </a:spcAft>
            </a:pPr>
            <a:r>
              <a:rPr lang="en-US" dirty="0">
                <a:solidFill>
                  <a:srgbClr val="333333"/>
                </a:solidFill>
                <a:cs typeface="Arial" pitchFamily="34" charset="0"/>
              </a:rPr>
              <a:t>elements of art and principles of design, </a:t>
            </a:r>
            <a:r>
              <a:rPr lang="en-US" dirty="0">
                <a:cs typeface="Arial" pitchFamily="34" charset="0"/>
              </a:rPr>
              <a:t/>
            </a:r>
            <a:br>
              <a:rPr lang="en-US" dirty="0">
                <a:cs typeface="Arial" pitchFamily="34" charset="0"/>
              </a:rPr>
            </a:br>
            <a:r>
              <a:rPr lang="en-US" dirty="0">
                <a:solidFill>
                  <a:srgbClr val="333333"/>
                </a:solidFill>
                <a:cs typeface="Arial" pitchFamily="34" charset="0"/>
              </a:rPr>
              <a:t>critical thinking and analysis, </a:t>
            </a:r>
            <a:r>
              <a:rPr lang="en-US" dirty="0">
                <a:cs typeface="Arial" pitchFamily="34" charset="0"/>
              </a:rPr>
              <a:t/>
            </a:r>
            <a:br>
              <a:rPr lang="en-US" dirty="0">
                <a:cs typeface="Arial" pitchFamily="34" charset="0"/>
              </a:rPr>
            </a:br>
            <a:r>
              <a:rPr lang="en-US" dirty="0">
                <a:solidFill>
                  <a:srgbClr val="333333"/>
                </a:solidFill>
                <a:cs typeface="Arial" pitchFamily="34" charset="0"/>
              </a:rPr>
              <a:t>historical and cultural perspectives, </a:t>
            </a:r>
            <a:r>
              <a:rPr lang="en-US" dirty="0">
                <a:cs typeface="Arial" pitchFamily="34" charset="0"/>
              </a:rPr>
              <a:t/>
            </a:r>
            <a:br>
              <a:rPr lang="en-US" dirty="0">
                <a:cs typeface="Arial" pitchFamily="34" charset="0"/>
              </a:rPr>
            </a:br>
            <a:r>
              <a:rPr lang="en-US" dirty="0">
                <a:solidFill>
                  <a:srgbClr val="333333"/>
                </a:solidFill>
                <a:cs typeface="Arial" pitchFamily="34" charset="0"/>
              </a:rPr>
              <a:t>connections between visual arts and other subject areas, </a:t>
            </a:r>
            <a:r>
              <a:rPr lang="en-US" dirty="0">
                <a:cs typeface="Arial" pitchFamily="34" charset="0"/>
              </a:rPr>
              <a:t/>
            </a:r>
            <a:br>
              <a:rPr lang="en-US" dirty="0">
                <a:cs typeface="Arial" pitchFamily="34" charset="0"/>
              </a:rPr>
            </a:br>
            <a:r>
              <a:rPr lang="en-US" dirty="0">
                <a:solidFill>
                  <a:srgbClr val="333333"/>
                </a:solidFill>
                <a:cs typeface="Arial" pitchFamily="34" charset="0"/>
              </a:rPr>
              <a:t>personal and social benefits, </a:t>
            </a:r>
            <a:r>
              <a:rPr lang="en-US" dirty="0">
                <a:cs typeface="Arial" pitchFamily="34" charset="0"/>
              </a:rPr>
              <a:t/>
            </a:r>
            <a:br>
              <a:rPr lang="en-US" dirty="0">
                <a:cs typeface="Arial" pitchFamily="34" charset="0"/>
              </a:rPr>
            </a:br>
            <a:r>
              <a:rPr lang="en-US" dirty="0">
                <a:solidFill>
                  <a:srgbClr val="333333"/>
                </a:solidFill>
                <a:cs typeface="Arial" pitchFamily="34" charset="0"/>
              </a:rPr>
              <a:t>collaborative skills, and</a:t>
            </a:r>
            <a:r>
              <a:rPr lang="en-US" dirty="0">
                <a:cs typeface="Arial" pitchFamily="34" charset="0"/>
              </a:rPr>
              <a:t/>
            </a:r>
            <a:br>
              <a:rPr lang="en-US" dirty="0">
                <a:cs typeface="Arial" pitchFamily="34" charset="0"/>
              </a:rPr>
            </a:br>
            <a:r>
              <a:rPr lang="en-US" dirty="0">
                <a:solidFill>
                  <a:srgbClr val="333333"/>
                </a:solidFill>
                <a:cs typeface="Arial" pitchFamily="34" charset="0"/>
              </a:rPr>
              <a:t>career opportunities</a:t>
            </a:r>
            <a:r>
              <a:rPr lang="en-US" dirty="0">
                <a:cs typeface="Arial" pitchFamily="34" charset="0"/>
              </a:rPr>
              <a:t> </a:t>
            </a:r>
          </a:p>
        </p:txBody>
      </p:sp>
      <p:sp>
        <p:nvSpPr>
          <p:cNvPr id="5" name="TextBox 4"/>
          <p:cNvSpPr txBox="1"/>
          <p:nvPr/>
        </p:nvSpPr>
        <p:spPr>
          <a:xfrm>
            <a:off x="248889" y="3212976"/>
            <a:ext cx="3026967" cy="369332"/>
          </a:xfrm>
          <a:prstGeom prst="rect">
            <a:avLst/>
          </a:prstGeom>
          <a:noFill/>
        </p:spPr>
        <p:txBody>
          <a:bodyPr wrap="square" rtlCol="0">
            <a:spAutoFit/>
          </a:bodyPr>
          <a:lstStyle/>
          <a:p>
            <a:r>
              <a:rPr lang="en-AU" dirty="0" smtClean="0"/>
              <a:t>VISUAL ART AT TIMBERTOP</a:t>
            </a:r>
            <a:endParaRPr lang="en-AU" dirty="0"/>
          </a:p>
        </p:txBody>
      </p:sp>
    </p:spTree>
    <p:extLst>
      <p:ext uri="{BB962C8B-B14F-4D97-AF65-F5344CB8AC3E}">
        <p14:creationId xmlns:p14="http://schemas.microsoft.com/office/powerpoint/2010/main" val="15252507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http://behance.vo.llnwd.net/profiles12/473727/projects/1690776/96ab57b9d7955e982bd6a6645cd2b8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9720" y="3972612"/>
            <a:ext cx="5631135" cy="2656020"/>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http://www.aifd.com.au/images/textile-desig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2141" y="4061956"/>
            <a:ext cx="1886292" cy="247733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699792" y="260648"/>
            <a:ext cx="461665" cy="1800200"/>
          </a:xfrm>
          <a:prstGeom prst="rect">
            <a:avLst/>
          </a:prstGeom>
          <a:noFill/>
        </p:spPr>
        <p:txBody>
          <a:bodyPr vert="vert270" wrap="square" rtlCol="0">
            <a:spAutoFit/>
          </a:bodyPr>
          <a:lstStyle/>
          <a:p>
            <a:r>
              <a:rPr lang="en-AU" dirty="0" smtClean="0"/>
              <a:t>TEXTILE DESIGN</a:t>
            </a:r>
            <a:endParaRPr lang="en-AU" dirty="0"/>
          </a:p>
        </p:txBody>
      </p:sp>
      <p:pic>
        <p:nvPicPr>
          <p:cNvPr id="18438" name="Picture 6" descr="http://www.aicdedu.com.au/images/textile-design-clas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383105"/>
            <a:ext cx="2952328" cy="2214247"/>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http://serendipitypatchwork.com.au/blog/wp-content/uploads/2011/03/desertdesign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95" y="29121"/>
            <a:ext cx="3324225" cy="4286250"/>
          </a:xfrm>
          <a:prstGeom prst="rect">
            <a:avLst/>
          </a:prstGeom>
          <a:noFill/>
          <a:extLst>
            <a:ext uri="{909E8E84-426E-40DD-AFC4-6F175D3DCCD1}">
              <a14:hiddenFill xmlns:a14="http://schemas.microsoft.com/office/drawing/2010/main">
                <a:solidFill>
                  <a:srgbClr val="FFFFFF"/>
                </a:solidFill>
              </a14:hiddenFill>
            </a:ext>
          </a:extLst>
        </p:spPr>
      </p:pic>
      <p:pic>
        <p:nvPicPr>
          <p:cNvPr id="18442" name="Picture 10" descr="http://www.ozquilts.com.au/images/product_images/aboriginal-set.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13501" y="188640"/>
            <a:ext cx="5131648" cy="35151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457101" y="29121"/>
            <a:ext cx="461665" cy="3456384"/>
          </a:xfrm>
          <a:prstGeom prst="rect">
            <a:avLst/>
          </a:prstGeom>
          <a:noFill/>
        </p:spPr>
        <p:txBody>
          <a:bodyPr vert="vert270" wrap="square" rtlCol="0">
            <a:spAutoFit/>
          </a:bodyPr>
          <a:lstStyle/>
          <a:p>
            <a:r>
              <a:rPr lang="en-AU" dirty="0" smtClean="0"/>
              <a:t>TEXTILE </a:t>
            </a:r>
            <a:r>
              <a:rPr lang="en-AU" dirty="0" smtClean="0"/>
              <a:t>DESIGN AT TIMBERTOP</a:t>
            </a:r>
            <a:endParaRPr lang="en-AU" dirty="0"/>
          </a:p>
        </p:txBody>
      </p:sp>
    </p:spTree>
    <p:extLst>
      <p:ext uri="{BB962C8B-B14F-4D97-AF65-F5344CB8AC3E}">
        <p14:creationId xmlns:p14="http://schemas.microsoft.com/office/powerpoint/2010/main" val="13331602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ustralia_kangaroo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230612"/>
            <a:ext cx="2381250" cy="2143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884474" y="476672"/>
            <a:ext cx="1846659" cy="369332"/>
          </a:xfrm>
          <a:prstGeom prst="rect">
            <a:avLst/>
          </a:prstGeom>
          <a:noFill/>
        </p:spPr>
        <p:txBody>
          <a:bodyPr vert="vert270" wrap="square" rtlCol="0" anchor="ctr">
            <a:spAutoFit/>
          </a:bodyPr>
          <a:lstStyle/>
          <a:p>
            <a:r>
              <a:rPr lang="en-AU" dirty="0" smtClean="0"/>
              <a:t>ECO TOURISM</a:t>
            </a:r>
            <a:endParaRPr lang="en-AU" dirty="0"/>
          </a:p>
        </p:txBody>
      </p:sp>
      <p:pic>
        <p:nvPicPr>
          <p:cNvPr id="2052" name="Picture 4" descr="http://www.mygreenaustralia.com/wp-content/uploads/2010/04/kangaroo-island-aus2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317623"/>
            <a:ext cx="47625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www.yesaustralia.com/images/Turis-Ecologico-Top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2814" y="2426893"/>
            <a:ext cx="2658153" cy="176501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centrehighlights.com.au/files/ch-about-environmen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0936" y="4221088"/>
            <a:ext cx="2857500" cy="219075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www.findseedo.com/specotour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848" y="4230612"/>
            <a:ext cx="2381250" cy="2181226"/>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www.responsibletravel.com/imagesclient/tg902925_flower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42814" y="317620"/>
            <a:ext cx="2667000" cy="20002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67544" y="317622"/>
            <a:ext cx="553998" cy="3687441"/>
          </a:xfrm>
          <a:prstGeom prst="rect">
            <a:avLst/>
          </a:prstGeom>
          <a:noFill/>
        </p:spPr>
        <p:txBody>
          <a:bodyPr vert="vert270" wrap="square" rtlCol="0">
            <a:spAutoFit/>
          </a:bodyPr>
          <a:lstStyle/>
          <a:p>
            <a:r>
              <a:rPr lang="en-AU" sz="2400" dirty="0" smtClean="0"/>
              <a:t>ECOTOURISM AT TIMBERTOP</a:t>
            </a:r>
            <a:endParaRPr lang="en-AU" sz="2400" dirty="0"/>
          </a:p>
        </p:txBody>
      </p:sp>
    </p:spTree>
    <p:extLst>
      <p:ext uri="{BB962C8B-B14F-4D97-AF65-F5344CB8AC3E}">
        <p14:creationId xmlns:p14="http://schemas.microsoft.com/office/powerpoint/2010/main" val="31315425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farm3.static.flickr.com/2040/2704459858_8ff62045f5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450" y="2420888"/>
            <a:ext cx="5248426" cy="4050036"/>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http://national.atdw.com.au/multimedia/tvic/atdw_landscape__af23_koala_pu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1574" y="103782"/>
            <a:ext cx="2667000" cy="2171701"/>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www.thedailygreen.com/cm/thedailygreen/images/a3/zipline-costa-rica-l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9237" y="4293096"/>
            <a:ext cx="2909337" cy="2276873"/>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http://images.margalaux26.multiply.com/image/E50W9Edtn+eXwf0teREYEA/photos/1M/300x300/13691/CUsersHpDocumentsECOTOURISM-EXPLORER-BANNER-300X250.gif?et=wJzBIiAQ6kGdNeA3Dh5Csw&amp;nmid=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75" y="47625"/>
            <a:ext cx="2112169" cy="1760141"/>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http://cache.graphicslib.viator.com/graphicslib/3522/SITours/fraser-island-4wd-full-day-safari-tour-from-hervey-bay-in-fraser-island-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760" y="103782"/>
            <a:ext cx="1905000" cy="1647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16049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79306" y="687632"/>
            <a:ext cx="8568952" cy="45416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53920" tIns="31740" rIns="91440" bIns="15870" numCol="1" anchor="ctr" anchorCtr="0" compatLnSpc="1">
            <a:prstTxWarp prst="textNoShape">
              <a:avLst/>
            </a:prstTxWarp>
            <a:spAutoFit/>
          </a:bodyPr>
          <a:lstStyle/>
          <a:p>
            <a:pPr algn="ctr" fontAlgn="base">
              <a:spcBef>
                <a:spcPct val="0"/>
              </a:spcBef>
              <a:spcAft>
                <a:spcPct val="0"/>
              </a:spcAft>
            </a:pPr>
            <a:r>
              <a:rPr lang="en-AU" sz="1400" dirty="0" smtClean="0"/>
              <a:t> </a:t>
            </a:r>
            <a:r>
              <a:rPr lang="en-AU" sz="1400" b="1" dirty="0" smtClean="0"/>
              <a:t>Ten </a:t>
            </a:r>
            <a:r>
              <a:rPr lang="en-AU" sz="1400" b="1" dirty="0"/>
              <a:t>Expeditionary Learning Principles</a:t>
            </a:r>
          </a:p>
          <a:p>
            <a:pPr marL="0" marR="0" lvl="0" indent="0"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1. The primacy of self-discovery</a:t>
            </a:r>
            <a:endParaRPr kumimoji="0" lang="en-US" sz="1200" b="0" i="0" u="none" strike="noStrike" cap="none" normalizeH="0" baseline="0" dirty="0" smtClean="0">
              <a:ln>
                <a:noFill/>
              </a:ln>
              <a:solidFill>
                <a:schemeClr val="tx1"/>
              </a:solidFill>
              <a:effectLst/>
              <a:cs typeface="Arial" charset="0"/>
            </a:endParaRP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Learning happens best with emotion, challenge and the requisite support. </a:t>
            </a:r>
            <a:r>
              <a:rPr kumimoji="0" lang="en-US" sz="1200" b="0" i="0" u="none" strike="noStrike" cap="none" normalizeH="0" dirty="0" smtClean="0">
                <a:ln>
                  <a:noFill/>
                </a:ln>
                <a:solidFill>
                  <a:srgbClr val="000000"/>
                </a:solidFill>
                <a:effectLst/>
                <a:cs typeface="Arial" charset="0"/>
              </a:rPr>
              <a:t> </a:t>
            </a:r>
            <a:r>
              <a:rPr kumimoji="0" lang="en-US" sz="1200" b="0" i="0" u="none" strike="noStrike" cap="none" normalizeH="0" baseline="0" dirty="0" smtClean="0">
                <a:ln>
                  <a:noFill/>
                </a:ln>
                <a:solidFill>
                  <a:srgbClr val="000000"/>
                </a:solidFill>
                <a:effectLst/>
                <a:cs typeface="Arial" charset="0"/>
              </a:rPr>
              <a:t>People discover their abilities, values, passions, and responsibilities in situations that offer adventure and the unexpected.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In Expeditionary Learning schools, students undertake tasks that require perseverance, fitness, craftsmanship,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imagination, self-discipline, and significant achievement.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A teacher’s primary task is to help students overcome their fears and discover they can do more than they think</a:t>
            </a:r>
            <a:r>
              <a:rPr kumimoji="0" lang="en-US" sz="1200" b="0" i="0" u="none" strike="noStrike" cap="none" normalizeH="0" dirty="0" smtClean="0">
                <a:ln>
                  <a:noFill/>
                </a:ln>
                <a:solidFill>
                  <a:srgbClr val="000000"/>
                </a:solidFill>
                <a:effectLst/>
                <a:cs typeface="Arial" charset="0"/>
              </a:rPr>
              <a:t> </a:t>
            </a:r>
            <a:r>
              <a:rPr kumimoji="0" lang="en-US" sz="1200" b="0" i="0" u="none" strike="noStrike" cap="none" normalizeH="0" baseline="0" dirty="0" smtClean="0">
                <a:ln>
                  <a:noFill/>
                </a:ln>
                <a:solidFill>
                  <a:srgbClr val="000000"/>
                </a:solidFill>
                <a:effectLst/>
                <a:cs typeface="Arial" charset="0"/>
              </a:rPr>
              <a:t>they can.</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2. The having of wonderful ideas</a:t>
            </a:r>
            <a:endParaRPr kumimoji="0" lang="en-US" sz="1200" b="0" i="0" u="none" strike="noStrike" cap="none" normalizeH="0" baseline="0" dirty="0" smtClean="0">
              <a:ln>
                <a:noFill/>
              </a:ln>
              <a:solidFill>
                <a:schemeClr val="tx1"/>
              </a:solidFill>
              <a:effectLst/>
              <a:cs typeface="Arial" charset="0"/>
            </a:endParaRP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Teaching in Expeditionary Learning schools fosters curiosity about the world by creating learning situations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that provide something important to think about, time to experiment, and time to make sense of what is observed.</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3. The responsibility for learning</a:t>
            </a:r>
            <a:endParaRPr kumimoji="0" lang="en-US" sz="1200" b="0" i="0" u="none" strike="noStrike" cap="none" normalizeH="0" baseline="0" dirty="0" smtClean="0">
              <a:ln>
                <a:noFill/>
              </a:ln>
              <a:solidFill>
                <a:schemeClr val="tx1"/>
              </a:solidFill>
              <a:effectLst/>
              <a:cs typeface="Arial" charset="0"/>
            </a:endParaRP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Learning is both a personal process of discovery and a social activity.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Everyone learns both individually and as part of a group. Every aspect of an Expeditionary Learning school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encourages both children and adults to become increasingly responsible for directing their own personal and collective learning.</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4. Empathy and caring</a:t>
            </a:r>
            <a:endParaRPr kumimoji="0" lang="en-US" sz="1200" b="0" i="0" u="none" strike="noStrike" cap="none" normalizeH="0" baseline="0" dirty="0" smtClean="0">
              <a:ln>
                <a:noFill/>
              </a:ln>
              <a:solidFill>
                <a:schemeClr val="tx1"/>
              </a:solidFill>
              <a:effectLst/>
              <a:cs typeface="Arial" charset="0"/>
            </a:endParaRP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Learning is fostered best in communities where students’ and teachers’ ideas are respected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and where there is mutual trust. Learning groups are small in Expeditionary Learning schools,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with a caring adult looking after the progress and acting as an advocate for each child. </a:t>
            </a:r>
          </a:p>
          <a:p>
            <a:pPr marL="457200" marR="0" lvl="1" indent="-45720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Older students mentor younger ones, and students feel physically and emotionally safe.</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5. Success and failure. All students need to be successful if they are to build the confidence </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and capacity to take risks and meet increasingly difficult challenges. But it is also important for</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 students to learn from their failures, to persevere when things are hard, and to learn to turn </a:t>
            </a: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cs typeface="Arial" charset="0"/>
              </a:rPr>
              <a:t>disabilities into opportunities.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cs typeface="Arial" charset="0"/>
            </a:endParaRPr>
          </a:p>
        </p:txBody>
      </p:sp>
      <p:pic>
        <p:nvPicPr>
          <p:cNvPr id="2051" name="Picture 3" descr="http://www.salem-net.de/typo3temp/pics/acdb41a0a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5110370"/>
            <a:ext cx="2304256" cy="153617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http://www.salem-net.de/typo3temp/pics/6f7e92ecc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4622" y="3382177"/>
            <a:ext cx="2448272" cy="1632181"/>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http://www.salem-net.de/typo3temp/pics/0a837b0c1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5110370"/>
            <a:ext cx="2270026" cy="15133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www.salem-net.de/typo3temp/pics/8a2c0cf3f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233" y="5074699"/>
            <a:ext cx="2312662" cy="1541774"/>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www.lords.org/data/images/width150/steven-seligmann-recrop-3705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080" y="5101753"/>
            <a:ext cx="1232542" cy="1544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6105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2132856"/>
            <a:ext cx="8424936" cy="4185761"/>
          </a:xfrm>
          <a:prstGeom prst="rect">
            <a:avLst/>
          </a:prstGeom>
        </p:spPr>
        <p:txBody>
          <a:bodyPr wrap="square">
            <a:spAutoFit/>
          </a:bodyPr>
          <a:lstStyle/>
          <a:p>
            <a:pPr lvl="0" eaLnBrk="0" fontAlgn="base" hangingPunct="0">
              <a:spcBef>
                <a:spcPct val="0"/>
              </a:spcBef>
              <a:spcAft>
                <a:spcPct val="0"/>
              </a:spcAft>
            </a:pPr>
            <a:r>
              <a:rPr lang="en-US" sz="1400" dirty="0">
                <a:solidFill>
                  <a:srgbClr val="000000"/>
                </a:solidFill>
                <a:cs typeface="Arial" charset="0"/>
              </a:rPr>
              <a:t>6. Collaboration and competition</a:t>
            </a:r>
            <a:endParaRPr lang="en-US" sz="1400" dirty="0">
              <a:cs typeface="Arial" charset="0"/>
            </a:endParaRPr>
          </a:p>
          <a:p>
            <a:pPr lvl="1" indent="-457200" eaLnBrk="0" fontAlgn="base" hangingPunct="0">
              <a:spcBef>
                <a:spcPct val="0"/>
              </a:spcBef>
              <a:spcAft>
                <a:spcPct val="0"/>
              </a:spcAft>
            </a:pPr>
            <a:r>
              <a:rPr lang="en-US" sz="1400" dirty="0">
                <a:solidFill>
                  <a:srgbClr val="000000"/>
                </a:solidFill>
                <a:cs typeface="Arial" charset="0"/>
              </a:rPr>
              <a:t>Individual development and group development are integrated so that the value of friendship,</a:t>
            </a:r>
          </a:p>
          <a:p>
            <a:pPr lvl="1" indent="-457200" eaLnBrk="0" fontAlgn="base" hangingPunct="0">
              <a:spcBef>
                <a:spcPct val="0"/>
              </a:spcBef>
              <a:spcAft>
                <a:spcPct val="0"/>
              </a:spcAft>
            </a:pPr>
            <a:r>
              <a:rPr lang="en-US" sz="1400" dirty="0">
                <a:solidFill>
                  <a:srgbClr val="000000"/>
                </a:solidFill>
                <a:cs typeface="Arial" charset="0"/>
              </a:rPr>
              <a:t>trust, and group action is clear. Students are encouraged to compete not against each other </a:t>
            </a:r>
          </a:p>
          <a:p>
            <a:pPr lvl="1" indent="-457200" eaLnBrk="0" fontAlgn="base" hangingPunct="0">
              <a:spcBef>
                <a:spcPct val="0"/>
              </a:spcBef>
              <a:spcAft>
                <a:spcPct val="0"/>
              </a:spcAft>
            </a:pPr>
            <a:r>
              <a:rPr lang="en-US" sz="1400" dirty="0">
                <a:solidFill>
                  <a:srgbClr val="000000"/>
                </a:solidFill>
                <a:cs typeface="Arial" charset="0"/>
              </a:rPr>
              <a:t>but with their own personal best and with rigorous standards of excellence.</a:t>
            </a:r>
          </a:p>
          <a:p>
            <a:pPr lvl="0" eaLnBrk="0" fontAlgn="base" hangingPunct="0">
              <a:spcBef>
                <a:spcPct val="0"/>
              </a:spcBef>
              <a:spcAft>
                <a:spcPct val="0"/>
              </a:spcAft>
            </a:pPr>
            <a:r>
              <a:rPr lang="en-US" sz="1400" dirty="0">
                <a:solidFill>
                  <a:srgbClr val="000000"/>
                </a:solidFill>
                <a:cs typeface="Arial" charset="0"/>
              </a:rPr>
              <a:t>7. Diversity and inclusion</a:t>
            </a:r>
            <a:endParaRPr lang="en-US" sz="1400" dirty="0">
              <a:cs typeface="Arial" charset="0"/>
            </a:endParaRPr>
          </a:p>
          <a:p>
            <a:pPr lvl="1" indent="-457200" eaLnBrk="0" fontAlgn="base" hangingPunct="0">
              <a:spcBef>
                <a:spcPct val="0"/>
              </a:spcBef>
              <a:spcAft>
                <a:spcPct val="0"/>
              </a:spcAft>
            </a:pPr>
            <a:r>
              <a:rPr lang="en-US" sz="1400" dirty="0">
                <a:solidFill>
                  <a:srgbClr val="000000"/>
                </a:solidFill>
                <a:cs typeface="Arial" charset="0"/>
              </a:rPr>
              <a:t>Both diversity inclusion increase the richness of ideas, creative power, problem-solving ability, respect for others. </a:t>
            </a:r>
          </a:p>
          <a:p>
            <a:pPr lvl="1" indent="-457200" eaLnBrk="0" fontAlgn="base" hangingPunct="0">
              <a:spcBef>
                <a:spcPct val="0"/>
              </a:spcBef>
              <a:spcAft>
                <a:spcPct val="0"/>
              </a:spcAft>
            </a:pPr>
            <a:r>
              <a:rPr lang="en-US" sz="1400" dirty="0">
                <a:solidFill>
                  <a:srgbClr val="000000"/>
                </a:solidFill>
                <a:cs typeface="Arial" charset="0"/>
              </a:rPr>
              <a:t>In Expeditionary Learning schools, students investigate value their different histories talents as well as those</a:t>
            </a:r>
          </a:p>
          <a:p>
            <a:pPr lvl="1" indent="-457200" eaLnBrk="0" fontAlgn="base" hangingPunct="0">
              <a:spcBef>
                <a:spcPct val="0"/>
              </a:spcBef>
              <a:spcAft>
                <a:spcPct val="0"/>
              </a:spcAft>
            </a:pPr>
            <a:r>
              <a:rPr lang="en-US" sz="1400" dirty="0">
                <a:solidFill>
                  <a:srgbClr val="000000"/>
                </a:solidFill>
                <a:cs typeface="Arial" charset="0"/>
              </a:rPr>
              <a:t> of other communities cultures. Schools learning groups heterogeneous.</a:t>
            </a:r>
          </a:p>
          <a:p>
            <a:pPr lvl="0" eaLnBrk="0" fontAlgn="base" hangingPunct="0">
              <a:spcBef>
                <a:spcPct val="0"/>
              </a:spcBef>
              <a:spcAft>
                <a:spcPct val="0"/>
              </a:spcAft>
            </a:pPr>
            <a:r>
              <a:rPr lang="en-US" sz="1400" dirty="0">
                <a:solidFill>
                  <a:srgbClr val="000000"/>
                </a:solidFill>
                <a:cs typeface="Arial" charset="0"/>
              </a:rPr>
              <a:t>8. The natural world</a:t>
            </a:r>
            <a:r>
              <a:rPr lang="en-US" sz="1400" dirty="0">
                <a:cs typeface="Arial" charset="0"/>
              </a:rPr>
              <a:t> </a:t>
            </a:r>
            <a:r>
              <a:rPr lang="en-US" sz="1400" dirty="0">
                <a:solidFill>
                  <a:srgbClr val="000000"/>
                </a:solidFill>
                <a:cs typeface="Arial" charset="0"/>
              </a:rPr>
              <a:t>direct respectful relationship with the natural world refreshes the human </a:t>
            </a:r>
          </a:p>
          <a:p>
            <a:pPr lvl="0" eaLnBrk="0" fontAlgn="base" hangingPunct="0">
              <a:spcBef>
                <a:spcPct val="0"/>
              </a:spcBef>
              <a:spcAft>
                <a:spcPct val="0"/>
              </a:spcAft>
            </a:pPr>
            <a:r>
              <a:rPr lang="en-US" sz="1400" dirty="0">
                <a:solidFill>
                  <a:srgbClr val="000000"/>
                </a:solidFill>
                <a:cs typeface="Arial" charset="0"/>
              </a:rPr>
              <a:t>spirit teaches the important ideas of recurring cycles and cause and effect. </a:t>
            </a:r>
          </a:p>
          <a:p>
            <a:pPr lvl="0" eaLnBrk="0" fontAlgn="base" hangingPunct="0">
              <a:spcBef>
                <a:spcPct val="0"/>
              </a:spcBef>
              <a:spcAft>
                <a:spcPct val="0"/>
              </a:spcAft>
            </a:pPr>
            <a:r>
              <a:rPr lang="en-US" sz="1400" dirty="0">
                <a:solidFill>
                  <a:srgbClr val="000000"/>
                </a:solidFill>
                <a:cs typeface="Arial" charset="0"/>
              </a:rPr>
              <a:t>Students learn to become stewards of the earth and of future generations.</a:t>
            </a:r>
          </a:p>
          <a:p>
            <a:pPr lvl="0" eaLnBrk="0" fontAlgn="base" hangingPunct="0">
              <a:spcBef>
                <a:spcPct val="0"/>
              </a:spcBef>
              <a:spcAft>
                <a:spcPct val="0"/>
              </a:spcAft>
            </a:pPr>
            <a:r>
              <a:rPr lang="en-US" sz="1400" dirty="0">
                <a:solidFill>
                  <a:srgbClr val="000000"/>
                </a:solidFill>
                <a:cs typeface="Arial" charset="0"/>
              </a:rPr>
              <a:t>9. Solitude and reflection</a:t>
            </a:r>
            <a:endParaRPr lang="en-US" sz="1400" dirty="0">
              <a:cs typeface="Arial" charset="0"/>
            </a:endParaRPr>
          </a:p>
          <a:p>
            <a:pPr lvl="1" indent="-457200" eaLnBrk="0" fontAlgn="base" hangingPunct="0">
              <a:spcBef>
                <a:spcPct val="0"/>
              </a:spcBef>
              <a:spcAft>
                <a:spcPct val="0"/>
              </a:spcAft>
            </a:pPr>
            <a:r>
              <a:rPr lang="en-US" sz="1400" dirty="0">
                <a:solidFill>
                  <a:srgbClr val="000000"/>
                </a:solidFill>
                <a:cs typeface="Arial" charset="0"/>
              </a:rPr>
              <a:t>Students and teachers need time alone to explore their own thoughts, </a:t>
            </a:r>
          </a:p>
          <a:p>
            <a:pPr lvl="1" indent="-457200" eaLnBrk="0" fontAlgn="base" hangingPunct="0">
              <a:spcBef>
                <a:spcPct val="0"/>
              </a:spcBef>
              <a:spcAft>
                <a:spcPct val="0"/>
              </a:spcAft>
            </a:pPr>
            <a:r>
              <a:rPr lang="en-US" sz="1400" dirty="0">
                <a:solidFill>
                  <a:srgbClr val="000000"/>
                </a:solidFill>
                <a:cs typeface="Arial" charset="0"/>
              </a:rPr>
              <a:t>make their own connections, and create their own ideas. They also need time to exchange their reflections with others.</a:t>
            </a:r>
          </a:p>
          <a:p>
            <a:pPr lvl="0" eaLnBrk="0" fontAlgn="base" hangingPunct="0">
              <a:spcBef>
                <a:spcPct val="0"/>
              </a:spcBef>
              <a:spcAft>
                <a:spcPct val="0"/>
              </a:spcAft>
            </a:pPr>
            <a:r>
              <a:rPr lang="en-US" sz="1400" dirty="0">
                <a:solidFill>
                  <a:srgbClr val="000000"/>
                </a:solidFill>
                <a:cs typeface="Arial" charset="0"/>
              </a:rPr>
              <a:t>10. Service and compassion</a:t>
            </a:r>
            <a:endParaRPr lang="en-US" sz="1400" dirty="0">
              <a:cs typeface="Arial" charset="0"/>
            </a:endParaRPr>
          </a:p>
          <a:p>
            <a:pPr lvl="1" indent="-457200" eaLnBrk="0" fontAlgn="base" hangingPunct="0">
              <a:spcBef>
                <a:spcPct val="0"/>
              </a:spcBef>
              <a:spcAft>
                <a:spcPct val="0"/>
              </a:spcAft>
            </a:pPr>
            <a:r>
              <a:rPr lang="en-US" sz="1400" dirty="0">
                <a:solidFill>
                  <a:srgbClr val="000000"/>
                </a:solidFill>
                <a:cs typeface="Arial" charset="0"/>
              </a:rPr>
              <a:t>We are crew, not passengers. Students and teachers are strengthened by acts of consequential</a:t>
            </a:r>
          </a:p>
          <a:p>
            <a:pPr lvl="1" indent="-457200" eaLnBrk="0" fontAlgn="base" hangingPunct="0">
              <a:spcBef>
                <a:spcPct val="0"/>
              </a:spcBef>
              <a:spcAft>
                <a:spcPct val="0"/>
              </a:spcAft>
            </a:pPr>
            <a:r>
              <a:rPr lang="en-US" sz="1400" dirty="0">
                <a:solidFill>
                  <a:srgbClr val="000000"/>
                </a:solidFill>
                <a:cs typeface="Arial" charset="0"/>
              </a:rPr>
              <a:t>service to others, and one of an Expeditionary Learning school’s primary functions is to prepare</a:t>
            </a:r>
          </a:p>
          <a:p>
            <a:pPr lvl="1" indent="-457200" eaLnBrk="0" fontAlgn="base" hangingPunct="0">
              <a:spcBef>
                <a:spcPct val="0"/>
              </a:spcBef>
              <a:spcAft>
                <a:spcPct val="0"/>
              </a:spcAft>
            </a:pPr>
            <a:r>
              <a:rPr lang="en-US" sz="1400" dirty="0">
                <a:solidFill>
                  <a:srgbClr val="000000"/>
                </a:solidFill>
                <a:cs typeface="Arial" charset="0"/>
              </a:rPr>
              <a:t> students with the attitudes and skills to learn from and be of service to others</a:t>
            </a:r>
          </a:p>
        </p:txBody>
      </p:sp>
      <p:pic>
        <p:nvPicPr>
          <p:cNvPr id="4098" name="Picture 2" descr="http://t3.gstatic.com/images?q=tbn:ANd9GcQZ4TYymnFveBZjfZMQpOmu4BXdjvB3imsVzaBarO9lNZSNp4z1R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32656"/>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t3.gstatic.com/images?q=tbn:ANd9GcSOG1wVZ7WQfuWnX7bsTbk0j0-mc8rsmwejCkWGRWTeEZYEgBdIy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5876" y="406887"/>
            <a:ext cx="2304256" cy="1725969"/>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lk\Pictures\michael\michael Aug201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367687"/>
            <a:ext cx="2300710" cy="172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7558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58847"/>
            <a:ext cx="8784976" cy="3416320"/>
          </a:xfrm>
          <a:prstGeom prst="rect">
            <a:avLst/>
          </a:prstGeom>
        </p:spPr>
        <p:txBody>
          <a:bodyPr wrap="square">
            <a:spAutoFit/>
          </a:bodyPr>
          <a:lstStyle/>
          <a:p>
            <a:pPr algn="ctr"/>
            <a:r>
              <a:rPr lang="en-AU" b="1" dirty="0"/>
              <a:t>A very special curriculum</a:t>
            </a:r>
          </a:p>
          <a:p>
            <a:r>
              <a:rPr lang="en-AU" dirty="0"/>
              <a:t>At </a:t>
            </a:r>
            <a:r>
              <a:rPr lang="en-AU" dirty="0" smtClean="0"/>
              <a:t>TIMBERTOP we </a:t>
            </a:r>
            <a:r>
              <a:rPr lang="en-AU" dirty="0"/>
              <a:t>aim to educate and develop the whole person through a wide range of learning mediums that are both stimulating and challenging. We believe students should be equipped to cope with life in the twenty-first century and have the skills to adapt to an ever changing world. Education should develop the mind, body, and person and advance understanding. By acquiring knowledge and skills, girls and boys should come to appreciate the joy of learning and thrill of success. It is with these thoughts in mind that we have developed an exciting and well balanced curriculum. Students are exposed to, and encouraged to, pursue a diverse programme.</a:t>
            </a:r>
          </a:p>
          <a:p>
            <a:r>
              <a:rPr lang="en-AU" dirty="0" smtClean="0"/>
              <a:t>In </a:t>
            </a:r>
            <a:r>
              <a:rPr lang="en-AU" dirty="0"/>
              <a:t>addition to following </a:t>
            </a:r>
            <a:r>
              <a:rPr lang="en-AU" dirty="0" smtClean="0"/>
              <a:t>ATAR </a:t>
            </a:r>
            <a:r>
              <a:rPr lang="en-AU" dirty="0"/>
              <a:t>and </a:t>
            </a:r>
            <a:r>
              <a:rPr lang="en-AU" dirty="0" smtClean="0"/>
              <a:t>VET studies, </a:t>
            </a:r>
            <a:r>
              <a:rPr lang="en-AU" dirty="0"/>
              <a:t>our students will also experience Outdoor Education, Service to the Community, Sport, International and Spiritual Citizenship and Cultural commitments as part of their rich diet of study.</a:t>
            </a:r>
          </a:p>
        </p:txBody>
      </p:sp>
      <p:pic>
        <p:nvPicPr>
          <p:cNvPr id="4" name="Picture 4" descr="http://www.salem-net.de/typo3temp/pics/0a837b0c1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3678" y="3429000"/>
            <a:ext cx="4773433" cy="318228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95536" y="3501008"/>
            <a:ext cx="3888432" cy="3416320"/>
          </a:xfrm>
          <a:prstGeom prst="rect">
            <a:avLst/>
          </a:prstGeom>
          <a:noFill/>
        </p:spPr>
        <p:txBody>
          <a:bodyPr wrap="square" rtlCol="0">
            <a:spAutoFit/>
          </a:bodyPr>
          <a:lstStyle/>
          <a:p>
            <a:r>
              <a:rPr lang="en-AU" sz="1200" dirty="0"/>
              <a:t>Art and Design</a:t>
            </a:r>
            <a:br>
              <a:rPr lang="en-AU" sz="1200" dirty="0"/>
            </a:br>
            <a:r>
              <a:rPr lang="en-AU" sz="1200" dirty="0"/>
              <a:t>Digital Media</a:t>
            </a:r>
            <a:br>
              <a:rPr lang="en-AU" sz="1200" dirty="0"/>
            </a:br>
            <a:r>
              <a:rPr lang="en-AU" sz="1200" dirty="0"/>
              <a:t>Drama</a:t>
            </a:r>
            <a:br>
              <a:rPr lang="en-AU" sz="1200" dirty="0"/>
            </a:br>
            <a:r>
              <a:rPr lang="en-AU" sz="1200" dirty="0"/>
              <a:t>English Course of Study 1C, </a:t>
            </a:r>
            <a:r>
              <a:rPr lang="en-AU" sz="1200" dirty="0" smtClean="0"/>
              <a:t>1D</a:t>
            </a:r>
            <a:r>
              <a:rPr lang="en-AU" sz="1200" dirty="0"/>
              <a:t> </a:t>
            </a:r>
            <a:br>
              <a:rPr lang="en-AU" sz="1200" dirty="0"/>
            </a:br>
            <a:r>
              <a:rPr lang="en-AU" sz="1200" dirty="0"/>
              <a:t>Furniture Design &amp; Technology</a:t>
            </a:r>
            <a:br>
              <a:rPr lang="en-AU" sz="1200" dirty="0"/>
            </a:br>
            <a:r>
              <a:rPr lang="en-AU" sz="1200" dirty="0"/>
              <a:t>Mathematics in Practice</a:t>
            </a:r>
            <a:br>
              <a:rPr lang="en-AU" sz="1200" dirty="0"/>
            </a:br>
            <a:r>
              <a:rPr lang="en-AU" sz="1200" dirty="0"/>
              <a:t>Metal Technology</a:t>
            </a:r>
            <a:br>
              <a:rPr lang="en-AU" sz="1200" dirty="0"/>
            </a:br>
            <a:r>
              <a:rPr lang="en-AU" sz="1200" dirty="0"/>
              <a:t>Nautical Studies</a:t>
            </a:r>
            <a:br>
              <a:rPr lang="en-AU" sz="1200" dirty="0"/>
            </a:br>
            <a:r>
              <a:rPr lang="en-AU" sz="1200" dirty="0"/>
              <a:t>Physical Education Studies</a:t>
            </a:r>
            <a:br>
              <a:rPr lang="en-AU" sz="1200" dirty="0"/>
            </a:br>
            <a:r>
              <a:rPr lang="en-AU" sz="1200" dirty="0"/>
              <a:t>Senior Science</a:t>
            </a:r>
            <a:br>
              <a:rPr lang="en-AU" sz="1200" dirty="0"/>
            </a:br>
            <a:r>
              <a:rPr lang="en-AU" sz="1200" dirty="0"/>
              <a:t>Work Studies</a:t>
            </a:r>
          </a:p>
          <a:p>
            <a:pPr lvl="0"/>
            <a:r>
              <a:rPr lang="en-AU" sz="1200" dirty="0"/>
              <a:t>Wood Technology</a:t>
            </a:r>
          </a:p>
          <a:p>
            <a:pPr lvl="0"/>
            <a:r>
              <a:rPr lang="en-AU" sz="1200" dirty="0"/>
              <a:t>Metal Technology</a:t>
            </a:r>
          </a:p>
          <a:p>
            <a:pPr lvl="0"/>
            <a:r>
              <a:rPr lang="en-AU" sz="1200" dirty="0"/>
              <a:t>Industrial Design</a:t>
            </a:r>
          </a:p>
          <a:p>
            <a:pPr lvl="0"/>
            <a:r>
              <a:rPr lang="en-AU" sz="1200" dirty="0"/>
              <a:t>Food </a:t>
            </a:r>
            <a:r>
              <a:rPr lang="en-AU" sz="1200" dirty="0" smtClean="0"/>
              <a:t>Studies/Hospitality</a:t>
            </a:r>
            <a:endParaRPr lang="en-AU" sz="1200" dirty="0"/>
          </a:p>
          <a:p>
            <a:pPr lvl="0"/>
            <a:r>
              <a:rPr lang="en-AU" sz="1200" dirty="0"/>
              <a:t>Textiles and Design</a:t>
            </a:r>
          </a:p>
          <a:p>
            <a:pPr lvl="0"/>
            <a:r>
              <a:rPr lang="en-AU" sz="1200" dirty="0"/>
              <a:t>Graphic </a:t>
            </a:r>
            <a:r>
              <a:rPr lang="en-AU" sz="1200" dirty="0" smtClean="0"/>
              <a:t>Design</a:t>
            </a:r>
          </a:p>
          <a:p>
            <a:pPr lvl="0"/>
            <a:r>
              <a:rPr lang="en-AU" sz="1200" dirty="0" smtClean="0"/>
              <a:t>Aquaculture/Fishing</a:t>
            </a:r>
            <a:endParaRPr lang="en-AU" sz="1200" dirty="0"/>
          </a:p>
        </p:txBody>
      </p:sp>
    </p:spTree>
    <p:extLst>
      <p:ext uri="{BB962C8B-B14F-4D97-AF65-F5344CB8AC3E}">
        <p14:creationId xmlns:p14="http://schemas.microsoft.com/office/powerpoint/2010/main" val="4163570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t3.gstatic.com/images?q=tbn:ANd9GcRWf20GZ0nIFyb19Z3rp1pJmFbinN4ckBqTbok2woYX5571qpH_J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1447" y="3865119"/>
            <a:ext cx="2400300" cy="1800225"/>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www.mytopten.com.au/wp-content/uploads/2011/07/Janine-Alli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04664"/>
            <a:ext cx="1905000" cy="23431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23528" y="2780598"/>
            <a:ext cx="2253437" cy="338554"/>
          </a:xfrm>
          <a:prstGeom prst="rect">
            <a:avLst/>
          </a:prstGeom>
        </p:spPr>
        <p:txBody>
          <a:bodyPr wrap="none">
            <a:spAutoFit/>
          </a:bodyPr>
          <a:lstStyle/>
          <a:p>
            <a:r>
              <a:rPr lang="en-AU" sz="1600" b="1" dirty="0"/>
              <a:t>Janine </a:t>
            </a:r>
            <a:r>
              <a:rPr lang="en-AU" sz="1600" b="1" dirty="0" smtClean="0"/>
              <a:t>Allis (Boost Juice)</a:t>
            </a:r>
            <a:endParaRPr lang="en-AU" sz="1600" dirty="0"/>
          </a:p>
        </p:txBody>
      </p:sp>
      <p:pic>
        <p:nvPicPr>
          <p:cNvPr id="14342" name="Picture 6" descr="http://www.mytopten.com.au/wp-content/uploads/2011/07/Jan-Cameron-217x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3163788"/>
            <a:ext cx="2066925" cy="2857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23528" y="6021288"/>
            <a:ext cx="2066925" cy="584775"/>
          </a:xfrm>
          <a:prstGeom prst="rect">
            <a:avLst/>
          </a:prstGeom>
        </p:spPr>
        <p:txBody>
          <a:bodyPr wrap="square">
            <a:spAutoFit/>
          </a:bodyPr>
          <a:lstStyle/>
          <a:p>
            <a:r>
              <a:rPr lang="en-AU" sz="1600" b="1" dirty="0"/>
              <a:t>Jan </a:t>
            </a:r>
            <a:r>
              <a:rPr lang="en-AU" sz="1600" b="1" dirty="0" smtClean="0"/>
              <a:t>Cameron (Kathmandu)</a:t>
            </a:r>
            <a:endParaRPr lang="en-AU" sz="1600" dirty="0"/>
          </a:p>
        </p:txBody>
      </p:sp>
      <p:sp>
        <p:nvSpPr>
          <p:cNvPr id="4" name="Rectangle 3"/>
          <p:cNvSpPr/>
          <p:nvPr/>
        </p:nvSpPr>
        <p:spPr>
          <a:xfrm>
            <a:off x="3029722" y="5934454"/>
            <a:ext cx="2328292" cy="584775"/>
          </a:xfrm>
          <a:prstGeom prst="rect">
            <a:avLst/>
          </a:prstGeom>
        </p:spPr>
        <p:txBody>
          <a:bodyPr wrap="square">
            <a:spAutoFit/>
          </a:bodyPr>
          <a:lstStyle/>
          <a:p>
            <a:r>
              <a:rPr lang="en-AU" sz="1600" b="1" dirty="0"/>
              <a:t>Gina </a:t>
            </a:r>
            <a:r>
              <a:rPr lang="en-AU" sz="1600" b="1" dirty="0" smtClean="0"/>
              <a:t>Rinehart (Hancock Prospecting)</a:t>
            </a:r>
            <a:endParaRPr lang="en-AU" sz="1600" dirty="0"/>
          </a:p>
        </p:txBody>
      </p:sp>
      <p:pic>
        <p:nvPicPr>
          <p:cNvPr id="14344" name="Picture 8" descr="http://www.abc.net.au/news/image/371382-3x2-340x22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9688" y="404664"/>
            <a:ext cx="3238500" cy="21621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156176" y="404664"/>
            <a:ext cx="2880320" cy="1077218"/>
          </a:xfrm>
          <a:prstGeom prst="rect">
            <a:avLst/>
          </a:prstGeom>
        </p:spPr>
        <p:txBody>
          <a:bodyPr wrap="square">
            <a:spAutoFit/>
          </a:bodyPr>
          <a:lstStyle/>
          <a:p>
            <a:r>
              <a:rPr lang="en-AU" sz="1600" b="1" dirty="0"/>
              <a:t>Andrew Forrest </a:t>
            </a:r>
            <a:r>
              <a:rPr lang="en-AU" sz="1600" dirty="0"/>
              <a:t>says Australia needs to change the way Indigenous people are trained in the workforce</a:t>
            </a:r>
            <a:endParaRPr lang="en-AU" sz="1600" dirty="0"/>
          </a:p>
        </p:txBody>
      </p:sp>
      <p:pic>
        <p:nvPicPr>
          <p:cNvPr id="14346" name="Picture 10" descr="http://www.business.uwa.edu.au/__data/assets/image/0010/20233/_FAP697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2280" y="1864191"/>
            <a:ext cx="1428750" cy="21431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757335" y="4023960"/>
            <a:ext cx="2862064" cy="2554545"/>
          </a:xfrm>
          <a:prstGeom prst="rect">
            <a:avLst/>
          </a:prstGeom>
        </p:spPr>
        <p:txBody>
          <a:bodyPr wrap="square">
            <a:spAutoFit/>
          </a:bodyPr>
          <a:lstStyle/>
          <a:p>
            <a:r>
              <a:rPr lang="en-AU" sz="1600" b="1" dirty="0" smtClean="0"/>
              <a:t>Adrian </a:t>
            </a:r>
            <a:r>
              <a:rPr lang="en-AU" sz="1600" b="1" dirty="0" err="1" smtClean="0"/>
              <a:t>Fini</a:t>
            </a:r>
            <a:r>
              <a:rPr lang="en-AU" sz="1600" b="1" dirty="0" smtClean="0"/>
              <a:t> </a:t>
            </a:r>
            <a:r>
              <a:rPr lang="en-AU" sz="1600" dirty="0" smtClean="0"/>
              <a:t>has </a:t>
            </a:r>
            <a:r>
              <a:rPr lang="en-AU" sz="1600" dirty="0"/>
              <a:t>been involved in the Perth property industry for more than 25 years. He is also involved in industry groups such as the Housing Industry Association, and is chairman of the Australian Housing and Urban Research Institute of WA. He is a board member of the Art Gallery of Western </a:t>
            </a:r>
            <a:r>
              <a:rPr lang="en-AU" sz="1600" dirty="0" smtClean="0"/>
              <a:t>Australia</a:t>
            </a:r>
            <a:endParaRPr lang="en-AU" sz="1600" dirty="0"/>
          </a:p>
        </p:txBody>
      </p:sp>
      <p:sp>
        <p:nvSpPr>
          <p:cNvPr id="7" name="TextBox 6"/>
          <p:cNvSpPr txBox="1"/>
          <p:nvPr/>
        </p:nvSpPr>
        <p:spPr>
          <a:xfrm>
            <a:off x="3059832" y="2577678"/>
            <a:ext cx="3312368" cy="923330"/>
          </a:xfrm>
          <a:prstGeom prst="rect">
            <a:avLst/>
          </a:prstGeom>
          <a:noFill/>
        </p:spPr>
        <p:txBody>
          <a:bodyPr wrap="square" rtlCol="0">
            <a:spAutoFit/>
          </a:bodyPr>
          <a:lstStyle/>
          <a:p>
            <a:r>
              <a:rPr lang="en-AU" b="1" dirty="0" smtClean="0">
                <a:solidFill>
                  <a:srgbClr val="C00000"/>
                </a:solidFill>
              </a:rPr>
              <a:t>SPEAKERS AT TIMBERTOP</a:t>
            </a:r>
          </a:p>
          <a:p>
            <a:r>
              <a:rPr lang="en-AU" b="1" dirty="0" smtClean="0">
                <a:solidFill>
                  <a:srgbClr val="C00000"/>
                </a:solidFill>
              </a:rPr>
              <a:t>COMMUNITY DEVELOPMENT FORUMS</a:t>
            </a:r>
            <a:endParaRPr lang="en-AU" b="1" dirty="0">
              <a:solidFill>
                <a:srgbClr val="C00000"/>
              </a:solidFill>
            </a:endParaRPr>
          </a:p>
        </p:txBody>
      </p:sp>
    </p:spTree>
    <p:extLst>
      <p:ext uri="{BB962C8B-B14F-4D97-AF65-F5344CB8AC3E}">
        <p14:creationId xmlns:p14="http://schemas.microsoft.com/office/powerpoint/2010/main" val="8319728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t3.gstatic.com/images?q=tbn:ANd9GcT1jX26BeiYRRp9QFk6XMm-FwYUhXwhK39II9WcNh4UuNcYLNr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218" y="1696507"/>
            <a:ext cx="1379094" cy="122843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t2.gstatic.com/images?q=tbn:ANd9GcRrKUMnLm0AoHoo7xQrkOGyVndZCI0WtJmsrZxWg0GJT3nwraw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021" y="4865278"/>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t0.gstatic.com/images?q=tbn:ANd9GcTY6b8M9gXBZ25ia2XwcTHaZL3lKNm8oKACnjMKGUN9k255h1Szz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419" y="2996952"/>
            <a:ext cx="2695575" cy="1695451"/>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t2.gstatic.com/images?q=tbn:ANd9GcQ8QrlvqWb-JGbLAjPsfTtK198YEVQCK9n2xco4kVUL5d_Fnde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3847" y="2053406"/>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http://www.cityfarmer.info/wp-content/uploads/2009/12/volunteersrichmon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3887469"/>
            <a:ext cx="3634629" cy="2728111"/>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http://www.organicgardener.com.au/sites/organicgardener.com.au/files/imagecache/blog_teaser/images/blogs/Organic%20School%20Gardens_home%20page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28184" y="1988840"/>
            <a:ext cx="2381250" cy="1714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70637" y="323364"/>
            <a:ext cx="3096344" cy="461665"/>
          </a:xfrm>
          <a:prstGeom prst="rect">
            <a:avLst/>
          </a:prstGeom>
          <a:noFill/>
        </p:spPr>
        <p:txBody>
          <a:bodyPr wrap="square" rtlCol="0">
            <a:spAutoFit/>
          </a:bodyPr>
          <a:lstStyle/>
          <a:p>
            <a:pPr algn="r"/>
            <a:r>
              <a:rPr lang="en-AU" sz="2400" b="1" dirty="0" smtClean="0"/>
              <a:t>TIMBERTOP FARM</a:t>
            </a:r>
            <a:endParaRPr lang="en-AU" sz="2400" b="1" dirty="0"/>
          </a:p>
        </p:txBody>
      </p:sp>
      <p:pic>
        <p:nvPicPr>
          <p:cNvPr id="8206" name="Picture 14" descr="http://t3.gstatic.com/images?q=tbn:ANd9GcQ20hImK2UBsnD0IzEgbkcwG7RV1NDvYtDQ7zPcxuQr7YvPj62uL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9832" y="3986680"/>
            <a:ext cx="1743075" cy="2628900"/>
          </a:xfrm>
          <a:prstGeom prst="rect">
            <a:avLst/>
          </a:prstGeom>
          <a:noFill/>
          <a:extLst>
            <a:ext uri="{909E8E84-426E-40DD-AFC4-6F175D3DCCD1}">
              <a14:hiddenFill xmlns:a14="http://schemas.microsoft.com/office/drawing/2010/main">
                <a:solidFill>
                  <a:srgbClr val="FFFFFF"/>
                </a:solidFill>
              </a14:hiddenFill>
            </a:ext>
          </a:extLst>
        </p:spPr>
      </p:pic>
      <p:pic>
        <p:nvPicPr>
          <p:cNvPr id="8208" name="Picture 16" descr="http://www.greenmountainfarmtoschool.org/images/farmtoschool_pictur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701" y="116632"/>
            <a:ext cx="4402834" cy="15894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572000" y="692696"/>
            <a:ext cx="4572000" cy="1200329"/>
          </a:xfrm>
          <a:prstGeom prst="rect">
            <a:avLst/>
          </a:prstGeom>
        </p:spPr>
        <p:txBody>
          <a:bodyPr>
            <a:spAutoFit/>
          </a:bodyPr>
          <a:lstStyle/>
          <a:p>
            <a:pPr algn="r"/>
            <a:r>
              <a:rPr lang="en-AU" dirty="0"/>
              <a:t>Fresh food for cafeterias</a:t>
            </a:r>
          </a:p>
          <a:p>
            <a:pPr algn="r"/>
            <a:r>
              <a:rPr lang="en-AU" dirty="0"/>
              <a:t>Support for local farms</a:t>
            </a:r>
          </a:p>
          <a:p>
            <a:pPr algn="r"/>
            <a:r>
              <a:rPr lang="en-AU" dirty="0"/>
              <a:t>Educational programs for students</a:t>
            </a:r>
          </a:p>
          <a:p>
            <a:pPr algn="r"/>
            <a:r>
              <a:rPr lang="en-AU" dirty="0"/>
              <a:t>Events and activities for building community</a:t>
            </a:r>
          </a:p>
        </p:txBody>
      </p:sp>
    </p:spTree>
    <p:extLst>
      <p:ext uri="{BB962C8B-B14F-4D97-AF65-F5344CB8AC3E}">
        <p14:creationId xmlns:p14="http://schemas.microsoft.com/office/powerpoint/2010/main" val="36140983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Aylesbury Ducks and Cow"/>
          <p:cNvPicPr>
            <a:picLocks noChangeAspect="1" noChangeArrowheads="1"/>
          </p:cNvPicPr>
          <p:nvPr/>
        </p:nvPicPr>
        <p:blipFill rotWithShape="1">
          <a:blip r:embed="rId3">
            <a:extLst>
              <a:ext uri="{28A0092B-C50C-407E-A947-70E740481C1C}">
                <a14:useLocalDpi xmlns:a14="http://schemas.microsoft.com/office/drawing/2010/main" val="0"/>
              </a:ext>
            </a:extLst>
          </a:blip>
          <a:srcRect r="13706" b="4635"/>
          <a:stretch/>
        </p:blipFill>
        <p:spPr bwMode="auto">
          <a:xfrm>
            <a:off x="323529" y="620688"/>
            <a:ext cx="5071432" cy="257971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Shee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3861048"/>
            <a:ext cx="5876925" cy="27051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Silver Grey Dorking"/>
          <p:cNvPicPr>
            <a:picLocks noChangeAspect="1" noChangeArrowheads="1"/>
          </p:cNvPicPr>
          <p:nvPr/>
        </p:nvPicPr>
        <p:blipFill rotWithShape="1">
          <a:blip r:embed="rId5">
            <a:extLst>
              <a:ext uri="{28A0092B-C50C-407E-A947-70E740481C1C}">
                <a14:useLocalDpi xmlns:a14="http://schemas.microsoft.com/office/drawing/2010/main" val="0"/>
              </a:ext>
            </a:extLst>
          </a:blip>
          <a:srcRect l="41211" t="335" r="22808" b="335"/>
          <a:stretch/>
        </p:blipFill>
        <p:spPr bwMode="auto">
          <a:xfrm>
            <a:off x="182881" y="3861048"/>
            <a:ext cx="2114550" cy="2686968"/>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Pigs"/>
          <p:cNvPicPr>
            <a:picLocks noChangeAspect="1" noChangeArrowheads="1"/>
          </p:cNvPicPr>
          <p:nvPr/>
        </p:nvPicPr>
        <p:blipFill rotWithShape="1">
          <a:blip r:embed="rId6">
            <a:extLst>
              <a:ext uri="{28A0092B-C50C-407E-A947-70E740481C1C}">
                <a14:useLocalDpi xmlns:a14="http://schemas.microsoft.com/office/drawing/2010/main" val="0"/>
              </a:ext>
            </a:extLst>
          </a:blip>
          <a:srcRect l="22081" t="3787" r="17238" b="5496"/>
          <a:stretch/>
        </p:blipFill>
        <p:spPr bwMode="auto">
          <a:xfrm>
            <a:off x="5395127" y="620688"/>
            <a:ext cx="3748873" cy="25797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82881" y="3429000"/>
            <a:ext cx="4173095" cy="400110"/>
          </a:xfrm>
          <a:prstGeom prst="rect">
            <a:avLst/>
          </a:prstGeom>
          <a:noFill/>
        </p:spPr>
        <p:txBody>
          <a:bodyPr wrap="square" rtlCol="0">
            <a:spAutoFit/>
          </a:bodyPr>
          <a:lstStyle/>
          <a:p>
            <a:r>
              <a:rPr lang="en-AU" sz="2000" dirty="0" smtClean="0"/>
              <a:t>RARE BREED ANIMALS FOR THE TABLE</a:t>
            </a:r>
            <a:endParaRPr lang="en-AU" sz="2000" dirty="0"/>
          </a:p>
        </p:txBody>
      </p:sp>
    </p:spTree>
    <p:extLst>
      <p:ext uri="{BB962C8B-B14F-4D97-AF65-F5344CB8AC3E}">
        <p14:creationId xmlns:p14="http://schemas.microsoft.com/office/powerpoint/2010/main" val="34948502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eirloom Kitchen Gard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684" y="3798195"/>
            <a:ext cx="5637753" cy="259501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eirloom Kitchen Gard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626863"/>
            <a:ext cx="5660901" cy="2605666"/>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rab Apple and D'Agen Plum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661149" y="2206602"/>
            <a:ext cx="5876925" cy="270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45840" y="3267307"/>
            <a:ext cx="4414192" cy="400110"/>
          </a:xfrm>
          <a:prstGeom prst="rect">
            <a:avLst/>
          </a:prstGeom>
          <a:noFill/>
        </p:spPr>
        <p:txBody>
          <a:bodyPr wrap="square" rtlCol="0">
            <a:spAutoFit/>
          </a:bodyPr>
          <a:lstStyle/>
          <a:p>
            <a:r>
              <a:rPr lang="en-AU" sz="2000" dirty="0" smtClean="0"/>
              <a:t>HAIRLOOM VEGETABLES &amp; FRUIT</a:t>
            </a:r>
            <a:endParaRPr lang="en-AU" sz="2000" dirty="0"/>
          </a:p>
        </p:txBody>
      </p:sp>
    </p:spTree>
    <p:extLst>
      <p:ext uri="{BB962C8B-B14F-4D97-AF65-F5344CB8AC3E}">
        <p14:creationId xmlns:p14="http://schemas.microsoft.com/office/powerpoint/2010/main" val="22863592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493</TotalTime>
  <Words>1102</Words>
  <Application>Microsoft Office PowerPoint</Application>
  <PresentationFormat>On-screen Show (4:3)</PresentationFormat>
  <Paragraphs>100</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Natalie Gunewardene</dc:creator>
  <cp:lastModifiedBy>Natalie Gunewardene</cp:lastModifiedBy>
  <cp:revision>27</cp:revision>
  <dcterms:created xsi:type="dcterms:W3CDTF">2011-11-02T06:23:57Z</dcterms:created>
  <dcterms:modified xsi:type="dcterms:W3CDTF">2011-11-03T03:41:44Z</dcterms:modified>
</cp:coreProperties>
</file>